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Gotham Heavy" charset="1" panose="02000900000000000000"/>
      <p:regular r:id="rId15"/>
    </p:embeddedFont>
    <p:embeddedFont>
      <p:font typeface="Canva Sans" charset="1" panose="020B0503030501040103"/>
      <p:regular r:id="rId16"/>
    </p:embeddedFont>
    <p:embeddedFont>
      <p:font typeface="Gotham Bold" charset="1" panose="00000000000000000000"/>
      <p:regular r:id="rId17"/>
    </p:embeddedFont>
    <p:embeddedFont>
      <p:font typeface="Gotham"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3.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11456521" y="1636041"/>
            <a:ext cx="5364379" cy="6513043"/>
          </a:xfrm>
          <a:custGeom>
            <a:avLst/>
            <a:gdLst/>
            <a:ahLst/>
            <a:cxnLst/>
            <a:rect r="r" b="b" t="t" l="l"/>
            <a:pathLst>
              <a:path h="6513043" w="5364379">
                <a:moveTo>
                  <a:pt x="0" y="0"/>
                </a:moveTo>
                <a:lnTo>
                  <a:pt x="5364379" y="0"/>
                </a:lnTo>
                <a:lnTo>
                  <a:pt x="5364379" y="6513043"/>
                </a:lnTo>
                <a:lnTo>
                  <a:pt x="0" y="6513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36507" y="-1028700"/>
            <a:ext cx="4212307" cy="4114800"/>
          </a:xfrm>
          <a:custGeom>
            <a:avLst/>
            <a:gdLst/>
            <a:ahLst/>
            <a:cxnLst/>
            <a:rect r="r" b="b" t="t" l="l"/>
            <a:pathLst>
              <a:path h="4114800" w="4212307">
                <a:moveTo>
                  <a:pt x="0" y="0"/>
                </a:moveTo>
                <a:lnTo>
                  <a:pt x="4212308" y="0"/>
                </a:lnTo>
                <a:lnTo>
                  <a:pt x="42123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45954" y="3780472"/>
            <a:ext cx="4158368" cy="4114800"/>
          </a:xfrm>
          <a:custGeom>
            <a:avLst/>
            <a:gdLst/>
            <a:ahLst/>
            <a:cxnLst/>
            <a:rect r="r" b="b" t="t" l="l"/>
            <a:pathLst>
              <a:path h="4114800" w="4158368">
                <a:moveTo>
                  <a:pt x="0" y="0"/>
                </a:moveTo>
                <a:lnTo>
                  <a:pt x="4158369" y="0"/>
                </a:lnTo>
                <a:lnTo>
                  <a:pt x="4158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039811" y="9199309"/>
            <a:ext cx="4364103" cy="3859521"/>
          </a:xfrm>
          <a:custGeom>
            <a:avLst/>
            <a:gdLst/>
            <a:ahLst/>
            <a:cxnLst/>
            <a:rect r="r" b="b" t="t" l="l"/>
            <a:pathLst>
              <a:path h="3859521" w="4364103">
                <a:moveTo>
                  <a:pt x="0" y="0"/>
                </a:moveTo>
                <a:lnTo>
                  <a:pt x="4364103" y="0"/>
                </a:lnTo>
                <a:lnTo>
                  <a:pt x="4364103" y="3859521"/>
                </a:lnTo>
                <a:lnTo>
                  <a:pt x="0" y="38595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7586242" y="4034284"/>
            <a:ext cx="4182441" cy="4114800"/>
          </a:xfrm>
          <a:custGeom>
            <a:avLst/>
            <a:gdLst/>
            <a:ahLst/>
            <a:cxnLst/>
            <a:rect r="r" b="b" t="t" l="l"/>
            <a:pathLst>
              <a:path h="4114800" w="4182441">
                <a:moveTo>
                  <a:pt x="0" y="0"/>
                </a:moveTo>
                <a:lnTo>
                  <a:pt x="4182440" y="0"/>
                </a:lnTo>
                <a:lnTo>
                  <a:pt x="418244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3588347" y="-789838"/>
            <a:ext cx="4998171" cy="4114800"/>
          </a:xfrm>
          <a:custGeom>
            <a:avLst/>
            <a:gdLst/>
            <a:ahLst/>
            <a:cxnLst/>
            <a:rect r="r" b="b" t="t" l="l"/>
            <a:pathLst>
              <a:path h="4114800" w="4998171">
                <a:moveTo>
                  <a:pt x="0" y="0"/>
                </a:moveTo>
                <a:lnTo>
                  <a:pt x="4998171" y="0"/>
                </a:lnTo>
                <a:lnTo>
                  <a:pt x="499817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400000">
            <a:off x="6452118" y="-3334307"/>
            <a:ext cx="4398575" cy="4327439"/>
          </a:xfrm>
          <a:custGeom>
            <a:avLst/>
            <a:gdLst/>
            <a:ahLst/>
            <a:cxnLst/>
            <a:rect r="r" b="b" t="t" l="l"/>
            <a:pathLst>
              <a:path h="4327439" w="4398575">
                <a:moveTo>
                  <a:pt x="0" y="0"/>
                </a:moveTo>
                <a:lnTo>
                  <a:pt x="4398575" y="0"/>
                </a:lnTo>
                <a:lnTo>
                  <a:pt x="4398575" y="4327439"/>
                </a:lnTo>
                <a:lnTo>
                  <a:pt x="0" y="43274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0">
            <a:off x="11000541" y="-3086100"/>
            <a:ext cx="5097501" cy="4114800"/>
          </a:xfrm>
          <a:custGeom>
            <a:avLst/>
            <a:gdLst/>
            <a:ahLst/>
            <a:cxnLst/>
            <a:rect r="r" b="b" t="t" l="l"/>
            <a:pathLst>
              <a:path h="4114800" w="5097501">
                <a:moveTo>
                  <a:pt x="0" y="0"/>
                </a:moveTo>
                <a:lnTo>
                  <a:pt x="5097501" y="0"/>
                </a:lnTo>
                <a:lnTo>
                  <a:pt x="509750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2504357" y="-2942973"/>
            <a:ext cx="3255836" cy="4114800"/>
          </a:xfrm>
          <a:custGeom>
            <a:avLst/>
            <a:gdLst/>
            <a:ahLst/>
            <a:cxnLst/>
            <a:rect r="r" b="b" t="t" l="l"/>
            <a:pathLst>
              <a:path h="4114800" w="3255836">
                <a:moveTo>
                  <a:pt x="0" y="0"/>
                </a:moveTo>
                <a:lnTo>
                  <a:pt x="3255835" y="0"/>
                </a:lnTo>
                <a:lnTo>
                  <a:pt x="3255835"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0">
            <a:off x="15977401" y="8400021"/>
            <a:ext cx="3945537" cy="5596506"/>
          </a:xfrm>
          <a:custGeom>
            <a:avLst/>
            <a:gdLst/>
            <a:ahLst/>
            <a:cxnLst/>
            <a:rect r="r" b="b" t="t" l="l"/>
            <a:pathLst>
              <a:path h="5596506" w="3945537">
                <a:moveTo>
                  <a:pt x="0" y="0"/>
                </a:moveTo>
                <a:lnTo>
                  <a:pt x="3945537" y="0"/>
                </a:lnTo>
                <a:lnTo>
                  <a:pt x="3945537" y="5596507"/>
                </a:lnTo>
                <a:lnTo>
                  <a:pt x="0" y="55965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0">
            <a:off x="14122698" y="-1378864"/>
            <a:ext cx="4519963" cy="3721110"/>
          </a:xfrm>
          <a:custGeom>
            <a:avLst/>
            <a:gdLst/>
            <a:ahLst/>
            <a:cxnLst/>
            <a:rect r="r" b="b" t="t" l="l"/>
            <a:pathLst>
              <a:path h="3721110" w="4519963">
                <a:moveTo>
                  <a:pt x="0" y="0"/>
                </a:moveTo>
                <a:lnTo>
                  <a:pt x="4519963" y="0"/>
                </a:lnTo>
                <a:lnTo>
                  <a:pt x="4519963" y="3721109"/>
                </a:lnTo>
                <a:lnTo>
                  <a:pt x="0" y="37211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3" id="13"/>
          <p:cNvSpPr txBox="true"/>
          <p:nvPr/>
        </p:nvSpPr>
        <p:spPr>
          <a:xfrm rot="0">
            <a:off x="1612415" y="3458047"/>
            <a:ext cx="11665089" cy="3550291"/>
          </a:xfrm>
          <a:prstGeom prst="rect">
            <a:avLst/>
          </a:prstGeom>
        </p:spPr>
        <p:txBody>
          <a:bodyPr anchor="t" rtlCol="false" tIns="0" lIns="0" bIns="0" rIns="0">
            <a:spAutoFit/>
          </a:bodyPr>
          <a:lstStyle/>
          <a:p>
            <a:pPr algn="l">
              <a:lnSpc>
                <a:spcPts val="9270"/>
              </a:lnSpc>
            </a:pPr>
            <a:r>
              <a:rPr lang="en-US" b="true" sz="8583" spc="-300">
                <a:solidFill>
                  <a:srgbClr val="FAEFD6"/>
                </a:solidFill>
                <a:latin typeface="Gotham Heavy"/>
                <a:ea typeface="Gotham Heavy"/>
                <a:cs typeface="Gotham Heavy"/>
                <a:sym typeface="Gotham Heavy"/>
              </a:rPr>
              <a:t>SMART WASTE DUSTBIN SYSTEM USING ARDUINO</a:t>
            </a:r>
          </a:p>
        </p:txBody>
      </p:sp>
      <p:sp>
        <p:nvSpPr>
          <p:cNvPr name="TextBox 14" id="14"/>
          <p:cNvSpPr txBox="true"/>
          <p:nvPr/>
        </p:nvSpPr>
        <p:spPr>
          <a:xfrm rot="0">
            <a:off x="3139745" y="8275701"/>
            <a:ext cx="5240893" cy="1780540"/>
          </a:xfrm>
          <a:prstGeom prst="rect">
            <a:avLst/>
          </a:prstGeom>
        </p:spPr>
        <p:txBody>
          <a:bodyPr anchor="t" rtlCol="false" tIns="0" lIns="0" bIns="0" rIns="0">
            <a:spAutoFit/>
          </a:bodyPr>
          <a:lstStyle/>
          <a:p>
            <a:pPr algn="just">
              <a:lnSpc>
                <a:spcPts val="4759"/>
              </a:lnSpc>
            </a:pPr>
            <a:r>
              <a:rPr lang="en-US" sz="3399" u="sng">
                <a:solidFill>
                  <a:srgbClr val="D9D9D9"/>
                </a:solidFill>
                <a:latin typeface="Canva Sans"/>
                <a:ea typeface="Canva Sans"/>
                <a:cs typeface="Canva Sans"/>
                <a:sym typeface="Canva Sans"/>
              </a:rPr>
              <a:t>Sanket Jadhav</a:t>
            </a:r>
          </a:p>
          <a:p>
            <a:pPr algn="just">
              <a:lnSpc>
                <a:spcPts val="4759"/>
              </a:lnSpc>
            </a:pPr>
            <a:r>
              <a:rPr lang="en-US" sz="3399" u="sng">
                <a:solidFill>
                  <a:srgbClr val="D9D9D9"/>
                </a:solidFill>
                <a:latin typeface="Canva Sans"/>
                <a:ea typeface="Canva Sans"/>
                <a:cs typeface="Canva Sans"/>
                <a:sym typeface="Canva Sans"/>
              </a:rPr>
              <a:t>Omprakash Singh Parihar</a:t>
            </a:r>
          </a:p>
          <a:p>
            <a:pPr algn="just">
              <a:lnSpc>
                <a:spcPts val="4759"/>
              </a:lnSpc>
            </a:pPr>
            <a:r>
              <a:rPr lang="en-US" sz="3399" u="sng">
                <a:solidFill>
                  <a:srgbClr val="D9D9D9"/>
                </a:solidFill>
                <a:latin typeface="Canva Sans"/>
                <a:ea typeface="Canva Sans"/>
                <a:cs typeface="Canva Sans"/>
                <a:sym typeface="Canva Sans"/>
              </a:rPr>
              <a:t>Vaishnavi Yadav</a:t>
            </a:r>
          </a:p>
        </p:txBody>
      </p:sp>
      <p:sp>
        <p:nvSpPr>
          <p:cNvPr name="Freeform 15" id="15"/>
          <p:cNvSpPr/>
          <p:nvPr/>
        </p:nvSpPr>
        <p:spPr>
          <a:xfrm flipH="false" flipV="false" rot="0">
            <a:off x="-751479" y="8588620"/>
            <a:ext cx="3255836" cy="4114800"/>
          </a:xfrm>
          <a:custGeom>
            <a:avLst/>
            <a:gdLst/>
            <a:ahLst/>
            <a:cxnLst/>
            <a:rect r="r" b="b" t="t" l="l"/>
            <a:pathLst>
              <a:path h="4114800" w="3255836">
                <a:moveTo>
                  <a:pt x="0" y="0"/>
                </a:moveTo>
                <a:lnTo>
                  <a:pt x="3255836" y="0"/>
                </a:lnTo>
                <a:lnTo>
                  <a:pt x="3255836"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357176" y="-908500"/>
            <a:ext cx="8064289" cy="12103999"/>
          </a:xfrm>
          <a:custGeom>
            <a:avLst/>
            <a:gdLst/>
            <a:ahLst/>
            <a:cxnLst/>
            <a:rect r="r" b="b" t="t" l="l"/>
            <a:pathLst>
              <a:path h="12103999" w="8064289">
                <a:moveTo>
                  <a:pt x="0" y="0"/>
                </a:moveTo>
                <a:lnTo>
                  <a:pt x="8064290" y="0"/>
                </a:lnTo>
                <a:lnTo>
                  <a:pt x="8064290" y="12104000"/>
                </a:lnTo>
                <a:lnTo>
                  <a:pt x="0" y="12104000"/>
                </a:lnTo>
                <a:lnTo>
                  <a:pt x="0" y="0"/>
                </a:lnTo>
                <a:close/>
              </a:path>
            </a:pathLst>
          </a:custGeom>
          <a:blipFill>
            <a:blip r:embed="rId2"/>
            <a:stretch>
              <a:fillRect l="-62429" t="0" r="-62429" b="0"/>
            </a:stretch>
          </a:blipFill>
        </p:spPr>
      </p:sp>
      <p:sp>
        <p:nvSpPr>
          <p:cNvPr name="Freeform 3" id="3"/>
          <p:cNvSpPr/>
          <p:nvPr/>
        </p:nvSpPr>
        <p:spPr>
          <a:xfrm flipH="false" flipV="false" rot="0">
            <a:off x="0" y="0"/>
            <a:ext cx="7707114" cy="10287000"/>
          </a:xfrm>
          <a:custGeom>
            <a:avLst/>
            <a:gdLst/>
            <a:ahLst/>
            <a:cxnLst/>
            <a:rect r="r" b="b" t="t" l="l"/>
            <a:pathLst>
              <a:path h="10287000" w="7707114">
                <a:moveTo>
                  <a:pt x="0" y="0"/>
                </a:moveTo>
                <a:lnTo>
                  <a:pt x="7707114" y="0"/>
                </a:lnTo>
                <a:lnTo>
                  <a:pt x="7707114" y="10287000"/>
                </a:lnTo>
                <a:lnTo>
                  <a:pt x="0" y="10287000"/>
                </a:lnTo>
                <a:lnTo>
                  <a:pt x="0" y="0"/>
                </a:lnTo>
                <a:close/>
              </a:path>
            </a:pathLst>
          </a:custGeom>
          <a:blipFill>
            <a:blip r:embed="rId3"/>
            <a:stretch>
              <a:fillRect l="-7977" t="0" r="-25496" b="0"/>
            </a:stretch>
          </a:blipFill>
        </p:spPr>
      </p:sp>
      <p:sp>
        <p:nvSpPr>
          <p:cNvPr name="TextBox 4" id="4"/>
          <p:cNvSpPr txBox="true"/>
          <p:nvPr/>
        </p:nvSpPr>
        <p:spPr>
          <a:xfrm rot="0">
            <a:off x="9931851" y="806205"/>
            <a:ext cx="6349835" cy="1045083"/>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Gotham Bold"/>
                <a:ea typeface="Gotham Bold"/>
                <a:cs typeface="Gotham Bold"/>
                <a:sym typeface="Gotham Bold"/>
              </a:rPr>
              <a:t>OBJECTIVE</a:t>
            </a:r>
          </a:p>
        </p:txBody>
      </p:sp>
      <p:sp>
        <p:nvSpPr>
          <p:cNvPr name="TextBox 5" id="5"/>
          <p:cNvSpPr txBox="true"/>
          <p:nvPr/>
        </p:nvSpPr>
        <p:spPr>
          <a:xfrm rot="0">
            <a:off x="8007450" y="1803663"/>
            <a:ext cx="10198639" cy="8220075"/>
          </a:xfrm>
          <a:prstGeom prst="rect">
            <a:avLst/>
          </a:prstGeom>
        </p:spPr>
        <p:txBody>
          <a:bodyPr anchor="t" rtlCol="false" tIns="0" lIns="0" bIns="0" rIns="0">
            <a:spAutoFit/>
          </a:bodyPr>
          <a:lstStyle/>
          <a:p>
            <a:pPr algn="l">
              <a:lnSpc>
                <a:spcPts val="4050"/>
              </a:lnSpc>
            </a:pPr>
            <a:r>
              <a:rPr lang="en-US" sz="3000" spc="179">
                <a:solidFill>
                  <a:srgbClr val="FFFFFF"/>
                </a:solidFill>
                <a:latin typeface="Gotham"/>
                <a:ea typeface="Gotham"/>
                <a:cs typeface="Gotham"/>
                <a:sym typeface="Gotham"/>
              </a:rPr>
              <a:t>➤To ensure the protection of the environment through effective waste management</a:t>
            </a:r>
          </a:p>
          <a:p>
            <a:pPr algn="l">
              <a:lnSpc>
                <a:spcPts val="4050"/>
              </a:lnSpc>
            </a:pPr>
          </a:p>
          <a:p>
            <a:pPr algn="l">
              <a:lnSpc>
                <a:spcPts val="4050"/>
              </a:lnSpc>
            </a:pPr>
            <a:r>
              <a:rPr lang="en-US" sz="3000" spc="179">
                <a:solidFill>
                  <a:srgbClr val="FFFFFF"/>
                </a:solidFill>
                <a:latin typeface="Gotham"/>
                <a:ea typeface="Gotham"/>
                <a:cs typeface="Gotham"/>
                <a:sym typeface="Gotham"/>
              </a:rPr>
              <a:t>➤To protect the health and wellbeing of people by providing an affordable collection service</a:t>
            </a:r>
          </a:p>
          <a:p>
            <a:pPr algn="l">
              <a:lnSpc>
                <a:spcPts val="4050"/>
              </a:lnSpc>
            </a:pPr>
          </a:p>
          <a:p>
            <a:pPr algn="l">
              <a:lnSpc>
                <a:spcPts val="4050"/>
              </a:lnSpc>
            </a:pPr>
            <a:r>
              <a:rPr lang="en-US" sz="3000" spc="179">
                <a:solidFill>
                  <a:srgbClr val="FFFFFF"/>
                </a:solidFill>
                <a:latin typeface="Gotham"/>
                <a:ea typeface="Gotham"/>
                <a:cs typeface="Gotham"/>
                <a:sym typeface="Gotham"/>
              </a:rPr>
              <a:t>➤ Ensure separation at source in all metropolitan and local municipalities</a:t>
            </a:r>
          </a:p>
          <a:p>
            <a:pPr algn="l">
              <a:lnSpc>
                <a:spcPts val="4050"/>
              </a:lnSpc>
            </a:pPr>
          </a:p>
          <a:p>
            <a:pPr algn="l">
              <a:lnSpc>
                <a:spcPts val="4050"/>
              </a:lnSpc>
            </a:pPr>
            <a:r>
              <a:rPr lang="en-US" sz="3000" spc="179">
                <a:solidFill>
                  <a:srgbClr val="FFFFFF"/>
                </a:solidFill>
                <a:latin typeface="Gotham"/>
                <a:ea typeface="Gotham"/>
                <a:cs typeface="Gotham"/>
                <a:sym typeface="Gotham"/>
              </a:rPr>
              <a:t>➤Increase thermal treatment and conversion of waste to energy</a:t>
            </a:r>
          </a:p>
          <a:p>
            <a:pPr algn="l">
              <a:lnSpc>
                <a:spcPts val="4050"/>
              </a:lnSpc>
            </a:pPr>
          </a:p>
          <a:p>
            <a:pPr algn="l">
              <a:lnSpc>
                <a:spcPts val="4050"/>
              </a:lnSpc>
            </a:pPr>
            <a:r>
              <a:rPr lang="en-US" sz="3000" spc="179">
                <a:solidFill>
                  <a:srgbClr val="FFFFFF"/>
                </a:solidFill>
                <a:latin typeface="Gotham"/>
                <a:ea typeface="Gotham"/>
                <a:cs typeface="Gotham"/>
                <a:sym typeface="Gotham"/>
              </a:rPr>
              <a:t>➤Preventing pollution and ecological degradation</a:t>
            </a:r>
          </a:p>
          <a:p>
            <a:pPr algn="l">
              <a:lnSpc>
                <a:spcPts val="4050"/>
              </a:lnSpc>
            </a:pPr>
          </a:p>
          <a:p>
            <a:pPr algn="l" marL="0" indent="0" lvl="0">
              <a:lnSpc>
                <a:spcPts val="4050"/>
              </a:lnSpc>
              <a:spcBef>
                <a:spcPct val="0"/>
              </a:spcBef>
            </a:pPr>
            <a:r>
              <a:rPr lang="en-US" sz="3000" spc="179">
                <a:solidFill>
                  <a:srgbClr val="FFFFFF"/>
                </a:solidFill>
                <a:latin typeface="Gotham"/>
                <a:ea typeface="Gotham"/>
                <a:cs typeface="Gotham"/>
                <a:sym typeface="Gotham"/>
              </a:rPr>
              <a:t>➤</a:t>
            </a:r>
            <a:r>
              <a:rPr lang="en-US" sz="3000" spc="179">
                <a:solidFill>
                  <a:srgbClr val="FFFFFF"/>
                </a:solidFill>
                <a:latin typeface="Gotham"/>
                <a:ea typeface="Gotham"/>
                <a:cs typeface="Gotham"/>
                <a:sym typeface="Gotham"/>
              </a:rPr>
              <a:t>It uses green energy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10668211" y="2315324"/>
            <a:ext cx="6591089" cy="5656353"/>
          </a:xfrm>
          <a:custGeom>
            <a:avLst/>
            <a:gdLst/>
            <a:ahLst/>
            <a:cxnLst/>
            <a:rect r="r" b="b" t="t" l="l"/>
            <a:pathLst>
              <a:path h="5656353" w="6591089">
                <a:moveTo>
                  <a:pt x="0" y="0"/>
                </a:moveTo>
                <a:lnTo>
                  <a:pt x="6591089" y="0"/>
                </a:lnTo>
                <a:lnTo>
                  <a:pt x="6591089" y="5656352"/>
                </a:lnTo>
                <a:lnTo>
                  <a:pt x="0" y="5656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7511" y="1404610"/>
            <a:ext cx="7514818" cy="1045083"/>
          </a:xfrm>
          <a:prstGeom prst="rect">
            <a:avLst/>
          </a:prstGeom>
        </p:spPr>
        <p:txBody>
          <a:bodyPr anchor="t" rtlCol="false" tIns="0" lIns="0" bIns="0" rIns="0">
            <a:spAutoFit/>
          </a:bodyPr>
          <a:lstStyle/>
          <a:p>
            <a:pPr algn="l" marL="0" indent="0" lvl="0">
              <a:lnSpc>
                <a:spcPts val="8135"/>
              </a:lnSpc>
            </a:pPr>
            <a:r>
              <a:rPr lang="en-US" b="true" sz="7200" spc="-252">
                <a:solidFill>
                  <a:srgbClr val="FFFFFF"/>
                </a:solidFill>
                <a:latin typeface="Gotham Bold"/>
                <a:ea typeface="Gotham Bold"/>
                <a:cs typeface="Gotham Bold"/>
                <a:sym typeface="Gotham Bold"/>
              </a:rPr>
              <a:t>INTRODUCTION</a:t>
            </a:r>
          </a:p>
        </p:txBody>
      </p:sp>
      <p:sp>
        <p:nvSpPr>
          <p:cNvPr name="TextBox 4" id="4"/>
          <p:cNvSpPr txBox="true"/>
          <p:nvPr/>
        </p:nvSpPr>
        <p:spPr>
          <a:xfrm rot="0">
            <a:off x="803600" y="3178081"/>
            <a:ext cx="9668223" cy="5133975"/>
          </a:xfrm>
          <a:prstGeom prst="rect">
            <a:avLst/>
          </a:prstGeom>
        </p:spPr>
        <p:txBody>
          <a:bodyPr anchor="t" rtlCol="false" tIns="0" lIns="0" bIns="0" rIns="0">
            <a:spAutoFit/>
          </a:bodyPr>
          <a:lstStyle/>
          <a:p>
            <a:pPr algn="l">
              <a:lnSpc>
                <a:spcPts val="4050"/>
              </a:lnSpc>
            </a:pPr>
          </a:p>
          <a:p>
            <a:pPr algn="l" marL="647700" indent="-323850" lvl="1">
              <a:lnSpc>
                <a:spcPts val="4050"/>
              </a:lnSpc>
              <a:buFont typeface="Arial"/>
              <a:buChar char="•"/>
            </a:pPr>
            <a:r>
              <a:rPr lang="en-US" sz="3000" spc="179">
                <a:solidFill>
                  <a:srgbClr val="FFFFFF"/>
                </a:solidFill>
                <a:latin typeface="Gotham"/>
                <a:ea typeface="Gotham"/>
                <a:cs typeface="Gotham"/>
                <a:sym typeface="Gotham"/>
              </a:rPr>
              <a:t>A normal dustbin that supports technology equipments. which consist of sensor technology, GPS technology and other more.</a:t>
            </a:r>
          </a:p>
          <a:p>
            <a:pPr algn="l" marL="647700" indent="-323850" lvl="1">
              <a:lnSpc>
                <a:spcPts val="4050"/>
              </a:lnSpc>
              <a:buFont typeface="Arial"/>
              <a:buChar char="•"/>
            </a:pPr>
            <a:r>
              <a:rPr lang="en-US" sz="3000" spc="179">
                <a:solidFill>
                  <a:srgbClr val="FFFFFF"/>
                </a:solidFill>
                <a:latin typeface="Gotham"/>
                <a:ea typeface="Gotham"/>
                <a:cs typeface="Gotham"/>
                <a:sym typeface="Gotham"/>
              </a:rPr>
              <a:t> Smart dustbin constantly checks current stock level.</a:t>
            </a:r>
          </a:p>
          <a:p>
            <a:pPr algn="l" marL="647700" indent="-323850" lvl="1">
              <a:lnSpc>
                <a:spcPts val="4050"/>
              </a:lnSpc>
              <a:buFont typeface="Arial"/>
              <a:buChar char="•"/>
            </a:pPr>
            <a:r>
              <a:rPr lang="en-US" sz="3000" spc="179">
                <a:solidFill>
                  <a:srgbClr val="FFFFFF"/>
                </a:solidFill>
                <a:latin typeface="Gotham"/>
                <a:ea typeface="Gotham"/>
                <a:cs typeface="Gotham"/>
                <a:sym typeface="Gotham"/>
              </a:rPr>
              <a:t> When the maximum stock level is reached the smart dustbin will notify the department to collect the waste.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10620338" y="-908500"/>
            <a:ext cx="8064289" cy="12103999"/>
          </a:xfrm>
          <a:custGeom>
            <a:avLst/>
            <a:gdLst/>
            <a:ahLst/>
            <a:cxnLst/>
            <a:rect r="r" b="b" t="t" l="l"/>
            <a:pathLst>
              <a:path h="12103999" w="8064289">
                <a:moveTo>
                  <a:pt x="0" y="0"/>
                </a:moveTo>
                <a:lnTo>
                  <a:pt x="8064289" y="0"/>
                </a:lnTo>
                <a:lnTo>
                  <a:pt x="8064289" y="12104000"/>
                </a:lnTo>
                <a:lnTo>
                  <a:pt x="0" y="12104000"/>
                </a:lnTo>
                <a:lnTo>
                  <a:pt x="0" y="0"/>
                </a:lnTo>
                <a:close/>
              </a:path>
            </a:pathLst>
          </a:custGeom>
          <a:blipFill>
            <a:blip r:embed="rId2"/>
            <a:stretch>
              <a:fillRect l="-62429" t="0" r="-62429" b="0"/>
            </a:stretch>
          </a:blipFill>
        </p:spPr>
      </p:sp>
      <p:sp>
        <p:nvSpPr>
          <p:cNvPr name="Freeform 3" id="3"/>
          <p:cNvSpPr/>
          <p:nvPr/>
        </p:nvSpPr>
        <p:spPr>
          <a:xfrm flipH="false" flipV="false" rot="0">
            <a:off x="10620338" y="0"/>
            <a:ext cx="13032133" cy="11195500"/>
          </a:xfrm>
          <a:custGeom>
            <a:avLst/>
            <a:gdLst/>
            <a:ahLst/>
            <a:cxnLst/>
            <a:rect r="r" b="b" t="t" l="l"/>
            <a:pathLst>
              <a:path h="11195500" w="13032133">
                <a:moveTo>
                  <a:pt x="0" y="0"/>
                </a:moveTo>
                <a:lnTo>
                  <a:pt x="13032133" y="0"/>
                </a:lnTo>
                <a:lnTo>
                  <a:pt x="13032133" y="11195500"/>
                </a:lnTo>
                <a:lnTo>
                  <a:pt x="0" y="11195500"/>
                </a:lnTo>
                <a:lnTo>
                  <a:pt x="0" y="0"/>
                </a:lnTo>
                <a:close/>
              </a:path>
            </a:pathLst>
          </a:custGeom>
          <a:blipFill>
            <a:blip r:embed="rId3"/>
            <a:stretch>
              <a:fillRect l="-9186" t="0" r="-20240" b="0"/>
            </a:stretch>
          </a:blipFill>
        </p:spPr>
      </p:sp>
      <p:sp>
        <p:nvSpPr>
          <p:cNvPr name="TextBox 4" id="4"/>
          <p:cNvSpPr txBox="true"/>
          <p:nvPr/>
        </p:nvSpPr>
        <p:spPr>
          <a:xfrm rot="0">
            <a:off x="1432210" y="1250745"/>
            <a:ext cx="7711790" cy="1045083"/>
          </a:xfrm>
          <a:prstGeom prst="rect">
            <a:avLst/>
          </a:prstGeom>
        </p:spPr>
        <p:txBody>
          <a:bodyPr anchor="t" rtlCol="false" tIns="0" lIns="0" bIns="0" rIns="0">
            <a:spAutoFit/>
          </a:bodyPr>
          <a:lstStyle/>
          <a:p>
            <a:pPr algn="l" marL="0" indent="0" lvl="0">
              <a:lnSpc>
                <a:spcPts val="8135"/>
              </a:lnSpc>
            </a:pPr>
            <a:r>
              <a:rPr lang="en-US" b="true" sz="7200" spc="-252">
                <a:solidFill>
                  <a:srgbClr val="FFFFFF"/>
                </a:solidFill>
                <a:latin typeface="Gotham Bold"/>
                <a:ea typeface="Gotham Bold"/>
                <a:cs typeface="Gotham Bold"/>
                <a:sym typeface="Gotham Bold"/>
              </a:rPr>
              <a:t>HOW IT WORKS</a:t>
            </a:r>
          </a:p>
        </p:txBody>
      </p:sp>
      <p:sp>
        <p:nvSpPr>
          <p:cNvPr name="TextBox 5" id="5"/>
          <p:cNvSpPr txBox="true"/>
          <p:nvPr/>
        </p:nvSpPr>
        <p:spPr>
          <a:xfrm rot="0">
            <a:off x="251909" y="2669569"/>
            <a:ext cx="10072391" cy="7191375"/>
          </a:xfrm>
          <a:prstGeom prst="rect">
            <a:avLst/>
          </a:prstGeom>
        </p:spPr>
        <p:txBody>
          <a:bodyPr anchor="t" rtlCol="false" tIns="0" lIns="0" bIns="0" rIns="0">
            <a:spAutoFit/>
          </a:bodyPr>
          <a:lstStyle/>
          <a:p>
            <a:pPr algn="l">
              <a:lnSpc>
                <a:spcPts val="4050"/>
              </a:lnSpc>
            </a:pPr>
            <a:r>
              <a:rPr lang="en-US" sz="3000" spc="179">
                <a:solidFill>
                  <a:srgbClr val="FFFFFF"/>
                </a:solidFill>
                <a:latin typeface="Gotham"/>
                <a:ea typeface="Gotham"/>
                <a:cs typeface="Gotham"/>
                <a:sym typeface="Gotham"/>
              </a:rPr>
              <a:t>► Check the fill level of dustbins whether the dustbins are full or not</a:t>
            </a:r>
          </a:p>
          <a:p>
            <a:pPr algn="l">
              <a:lnSpc>
                <a:spcPts val="4050"/>
              </a:lnSpc>
            </a:pPr>
            <a:r>
              <a:rPr lang="en-US" sz="3000" spc="179">
                <a:solidFill>
                  <a:srgbClr val="FFFFFF"/>
                </a:solidFill>
                <a:latin typeface="Gotham"/>
                <a:ea typeface="Gotham"/>
                <a:cs typeface="Gotham"/>
                <a:sym typeface="Gotham"/>
              </a:rPr>
              <a:t>► It will inform the status of each and every dustbin so that concerned authority can send the garbage collection vehicle.</a:t>
            </a:r>
          </a:p>
          <a:p>
            <a:pPr algn="l">
              <a:lnSpc>
                <a:spcPts val="4050"/>
              </a:lnSpc>
            </a:pPr>
            <a:r>
              <a:rPr lang="en-US" sz="3000" spc="179">
                <a:solidFill>
                  <a:srgbClr val="FFFFFF"/>
                </a:solidFill>
                <a:latin typeface="Gotham"/>
                <a:ea typeface="Gotham"/>
                <a:cs typeface="Gotham"/>
                <a:sym typeface="Gotham"/>
              </a:rPr>
              <a:t>► The level of waste in the dustbins is detected with the help of Ultrasonic sensor.</a:t>
            </a:r>
          </a:p>
          <a:p>
            <a:pPr algn="l">
              <a:lnSpc>
                <a:spcPts val="4050"/>
              </a:lnSpc>
            </a:pPr>
            <a:r>
              <a:rPr lang="en-US" sz="3000" spc="179">
                <a:solidFill>
                  <a:srgbClr val="FFFFFF"/>
                </a:solidFill>
                <a:latin typeface="Gotham"/>
                <a:ea typeface="Gotham"/>
                <a:cs typeface="Gotham"/>
                <a:sym typeface="Gotham"/>
              </a:rPr>
              <a:t>► Force sensor is used to measure the weight of the dustbin.</a:t>
            </a:r>
          </a:p>
          <a:p>
            <a:pPr algn="l">
              <a:lnSpc>
                <a:spcPts val="4050"/>
              </a:lnSpc>
            </a:pPr>
            <a:r>
              <a:rPr lang="en-US" sz="3000" spc="179">
                <a:solidFill>
                  <a:srgbClr val="FFFFFF"/>
                </a:solidFill>
                <a:latin typeface="Gotham"/>
                <a:ea typeface="Gotham"/>
                <a:cs typeface="Gotham"/>
                <a:sym typeface="Gotham"/>
              </a:rPr>
              <a:t>► When the measured value of sensors stand out a certain threshold value then red led becomes ON.</a:t>
            </a:r>
          </a:p>
          <a:p>
            <a:pPr algn="l" marL="0" indent="0" lvl="0">
              <a:lnSpc>
                <a:spcPts val="4050"/>
              </a:lnSpc>
              <a:spcBef>
                <a:spcPct val="0"/>
              </a:spcBef>
            </a:pPr>
            <a:r>
              <a:rPr lang="en-US" sz="3000" spc="179">
                <a:solidFill>
                  <a:srgbClr val="FFFFFF"/>
                </a:solidFill>
                <a:latin typeface="Gotham"/>
                <a:ea typeface="Gotham"/>
                <a:cs typeface="Gotham"/>
                <a:sym typeface="Gotham"/>
              </a:rPr>
              <a:t>► Android device will detects, in which area dustbin is located and status of that.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8649997" y="2718234"/>
            <a:ext cx="9292548" cy="7257182"/>
          </a:xfrm>
          <a:custGeom>
            <a:avLst/>
            <a:gdLst/>
            <a:ahLst/>
            <a:cxnLst/>
            <a:rect r="r" b="b" t="t" l="l"/>
            <a:pathLst>
              <a:path h="7257182" w="9292548">
                <a:moveTo>
                  <a:pt x="0" y="0"/>
                </a:moveTo>
                <a:lnTo>
                  <a:pt x="9292548" y="0"/>
                </a:lnTo>
                <a:lnTo>
                  <a:pt x="9292548" y="7257183"/>
                </a:lnTo>
                <a:lnTo>
                  <a:pt x="0" y="7257183"/>
                </a:lnTo>
                <a:lnTo>
                  <a:pt x="0" y="0"/>
                </a:lnTo>
                <a:close/>
              </a:path>
            </a:pathLst>
          </a:custGeom>
          <a:blipFill>
            <a:blip r:embed="rId2"/>
            <a:stretch>
              <a:fillRect l="0" t="-20487" r="-6333" b="-15667"/>
            </a:stretch>
          </a:blipFill>
        </p:spPr>
      </p:sp>
      <p:sp>
        <p:nvSpPr>
          <p:cNvPr name="TextBox 3" id="3"/>
          <p:cNvSpPr txBox="true"/>
          <p:nvPr/>
        </p:nvSpPr>
        <p:spPr>
          <a:xfrm rot="0">
            <a:off x="0" y="432660"/>
            <a:ext cx="8715477" cy="2093214"/>
          </a:xfrm>
          <a:prstGeom prst="rect">
            <a:avLst/>
          </a:prstGeom>
        </p:spPr>
        <p:txBody>
          <a:bodyPr anchor="t" rtlCol="false" tIns="0" lIns="0" bIns="0" rIns="0">
            <a:spAutoFit/>
          </a:bodyPr>
          <a:lstStyle/>
          <a:p>
            <a:pPr algn="ctr" marL="0" indent="0" lvl="0">
              <a:lnSpc>
                <a:spcPts val="8208"/>
              </a:lnSpc>
              <a:spcBef>
                <a:spcPct val="0"/>
              </a:spcBef>
            </a:pPr>
            <a:r>
              <a:rPr lang="en-US" b="true" sz="7200">
                <a:solidFill>
                  <a:srgbClr val="FFFFFF"/>
                </a:solidFill>
                <a:latin typeface="Gotham Bold"/>
                <a:ea typeface="Gotham Bold"/>
                <a:cs typeface="Gotham Bold"/>
                <a:sym typeface="Gotham Bold"/>
              </a:rPr>
              <a:t>Waste Generation In India</a:t>
            </a:r>
          </a:p>
        </p:txBody>
      </p:sp>
      <p:sp>
        <p:nvSpPr>
          <p:cNvPr name="TextBox 4" id="4"/>
          <p:cNvSpPr txBox="true"/>
          <p:nvPr/>
        </p:nvSpPr>
        <p:spPr>
          <a:xfrm rot="0">
            <a:off x="9876794" y="775687"/>
            <a:ext cx="7199114" cy="1045083"/>
          </a:xfrm>
          <a:prstGeom prst="rect">
            <a:avLst/>
          </a:prstGeom>
        </p:spPr>
        <p:txBody>
          <a:bodyPr anchor="t" rtlCol="false" tIns="0" lIns="0" bIns="0" rIns="0">
            <a:spAutoFit/>
          </a:bodyPr>
          <a:lstStyle/>
          <a:p>
            <a:pPr algn="ctr">
              <a:lnSpc>
                <a:spcPts val="8136"/>
              </a:lnSpc>
              <a:spcBef>
                <a:spcPct val="0"/>
              </a:spcBef>
            </a:pPr>
            <a:r>
              <a:rPr lang="en-US" b="true" sz="7200" spc="-252">
                <a:solidFill>
                  <a:srgbClr val="FFFFFF"/>
                </a:solidFill>
                <a:latin typeface="Gotham Bold"/>
                <a:ea typeface="Gotham Bold"/>
                <a:cs typeface="Gotham Bold"/>
                <a:sym typeface="Gotham Bold"/>
              </a:rPr>
              <a:t>Current scenario</a:t>
            </a:r>
          </a:p>
        </p:txBody>
      </p:sp>
      <p:sp>
        <p:nvSpPr>
          <p:cNvPr name="TextBox 5" id="5"/>
          <p:cNvSpPr txBox="true"/>
          <p:nvPr/>
        </p:nvSpPr>
        <p:spPr>
          <a:xfrm rot="0">
            <a:off x="221550" y="3524250"/>
            <a:ext cx="8272376" cy="3181350"/>
          </a:xfrm>
          <a:prstGeom prst="rect">
            <a:avLst/>
          </a:prstGeom>
        </p:spPr>
        <p:txBody>
          <a:bodyPr anchor="t" rtlCol="false" tIns="0" lIns="0" bIns="0" rIns="0">
            <a:spAutoFit/>
          </a:bodyPr>
          <a:lstStyle/>
          <a:p>
            <a:pPr algn="just">
              <a:lnSpc>
                <a:spcPts val="4200"/>
              </a:lnSpc>
            </a:pPr>
            <a:r>
              <a:rPr lang="en-US" sz="3000">
                <a:solidFill>
                  <a:srgbClr val="FFFFFF"/>
                </a:solidFill>
                <a:latin typeface="Canva Sans"/>
                <a:ea typeface="Canva Sans"/>
                <a:cs typeface="Canva Sans"/>
                <a:sym typeface="Canva Sans"/>
              </a:rPr>
              <a:t>►India: 0.14 million </a:t>
            </a:r>
            <a:r>
              <a:rPr lang="en-US" sz="3000">
                <a:solidFill>
                  <a:srgbClr val="FFFFFF"/>
                </a:solidFill>
                <a:latin typeface="Canva Sans"/>
                <a:ea typeface="Canva Sans"/>
                <a:cs typeface="Canva Sans"/>
                <a:sym typeface="Canva Sans"/>
              </a:rPr>
              <a:t>tonnes garbage    generated daily</a:t>
            </a:r>
          </a:p>
          <a:p>
            <a:pPr algn="just">
              <a:lnSpc>
                <a:spcPts val="4200"/>
              </a:lnSpc>
            </a:pPr>
            <a:r>
              <a:rPr lang="en-US" sz="3000">
                <a:solidFill>
                  <a:srgbClr val="FFFFFF"/>
                </a:solidFill>
                <a:latin typeface="Canva Sans"/>
                <a:ea typeface="Canva Sans"/>
                <a:cs typeface="Canva Sans"/>
                <a:sym typeface="Canva Sans"/>
              </a:rPr>
              <a:t>► World: 4.7 million tonnes garbage generated daily</a:t>
            </a:r>
          </a:p>
          <a:p>
            <a:pPr algn="just">
              <a:lnSpc>
                <a:spcPts val="4200"/>
              </a:lnSpc>
            </a:pPr>
            <a:r>
              <a:rPr lang="en-US" sz="3000">
                <a:solidFill>
                  <a:srgbClr val="FFFFFF"/>
                </a:solidFill>
                <a:latin typeface="Canva Sans"/>
                <a:ea typeface="Canva Sans"/>
                <a:cs typeface="Canva Sans"/>
                <a:sym typeface="Canva Sans"/>
              </a:rPr>
              <a:t>►6 million tonnes is expected to be generated by2025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34895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920266" cy="3697530"/>
            <a:chOff x="0" y="0"/>
            <a:chExt cx="2263664" cy="1056778"/>
          </a:xfrm>
        </p:grpSpPr>
        <p:sp>
          <p:nvSpPr>
            <p:cNvPr name="Freeform 3" id="3"/>
            <p:cNvSpPr/>
            <p:nvPr/>
          </p:nvSpPr>
          <p:spPr>
            <a:xfrm flipH="false" flipV="false" rot="0">
              <a:off x="0" y="0"/>
              <a:ext cx="2263664" cy="1056778"/>
            </a:xfrm>
            <a:custGeom>
              <a:avLst/>
              <a:gdLst/>
              <a:ahLst/>
              <a:cxnLst/>
              <a:rect r="r" b="b" t="t" l="l"/>
              <a:pathLst>
                <a:path h="1056778" w="2263664">
                  <a:moveTo>
                    <a:pt x="48874" y="0"/>
                  </a:moveTo>
                  <a:lnTo>
                    <a:pt x="2214790" y="0"/>
                  </a:lnTo>
                  <a:cubicBezTo>
                    <a:pt x="2241783" y="0"/>
                    <a:pt x="2263664" y="21882"/>
                    <a:pt x="2263664" y="48874"/>
                  </a:cubicBezTo>
                  <a:lnTo>
                    <a:pt x="2263664" y="1007904"/>
                  </a:lnTo>
                  <a:cubicBezTo>
                    <a:pt x="2263664" y="1034897"/>
                    <a:pt x="2241783" y="1056778"/>
                    <a:pt x="2214790" y="1056778"/>
                  </a:cubicBezTo>
                  <a:lnTo>
                    <a:pt x="48874" y="1056778"/>
                  </a:lnTo>
                  <a:cubicBezTo>
                    <a:pt x="21882" y="1056778"/>
                    <a:pt x="0" y="1034897"/>
                    <a:pt x="0" y="1007904"/>
                  </a:cubicBezTo>
                  <a:lnTo>
                    <a:pt x="0" y="48874"/>
                  </a:lnTo>
                  <a:cubicBezTo>
                    <a:pt x="0" y="21882"/>
                    <a:pt x="21882" y="0"/>
                    <a:pt x="48874" y="0"/>
                  </a:cubicBezTo>
                  <a:close/>
                </a:path>
              </a:pathLst>
            </a:custGeom>
            <a:solidFill>
              <a:srgbClr val="34895B"/>
            </a:solidFill>
            <a:ln w="19050" cap="rnd">
              <a:solidFill>
                <a:srgbClr val="3A3937"/>
              </a:solidFill>
              <a:prstDash val="solid"/>
              <a:round/>
            </a:ln>
          </p:spPr>
        </p:sp>
        <p:sp>
          <p:nvSpPr>
            <p:cNvPr name="TextBox 4" id="4"/>
            <p:cNvSpPr txBox="true"/>
            <p:nvPr/>
          </p:nvSpPr>
          <p:spPr>
            <a:xfrm>
              <a:off x="0" y="9525"/>
              <a:ext cx="2263664" cy="1047253"/>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9553212" y="1026428"/>
            <a:ext cx="7925134" cy="3699802"/>
            <a:chOff x="0" y="0"/>
            <a:chExt cx="2263664" cy="1056778"/>
          </a:xfrm>
        </p:grpSpPr>
        <p:sp>
          <p:nvSpPr>
            <p:cNvPr name="Freeform 6" id="6"/>
            <p:cNvSpPr/>
            <p:nvPr/>
          </p:nvSpPr>
          <p:spPr>
            <a:xfrm flipH="false" flipV="false" rot="0">
              <a:off x="0" y="0"/>
              <a:ext cx="2263664" cy="1056778"/>
            </a:xfrm>
            <a:custGeom>
              <a:avLst/>
              <a:gdLst/>
              <a:ahLst/>
              <a:cxnLst/>
              <a:rect r="r" b="b" t="t" l="l"/>
              <a:pathLst>
                <a:path h="1056778" w="2263664">
                  <a:moveTo>
                    <a:pt x="48844" y="0"/>
                  </a:moveTo>
                  <a:lnTo>
                    <a:pt x="2214820" y="0"/>
                  </a:lnTo>
                  <a:cubicBezTo>
                    <a:pt x="2227774" y="0"/>
                    <a:pt x="2240198" y="5146"/>
                    <a:pt x="2249358" y="14306"/>
                  </a:cubicBezTo>
                  <a:cubicBezTo>
                    <a:pt x="2258518" y="23466"/>
                    <a:pt x="2263664" y="35890"/>
                    <a:pt x="2263664" y="48844"/>
                  </a:cubicBezTo>
                  <a:lnTo>
                    <a:pt x="2263664" y="1007934"/>
                  </a:lnTo>
                  <a:cubicBezTo>
                    <a:pt x="2263664" y="1020889"/>
                    <a:pt x="2258518" y="1033312"/>
                    <a:pt x="2249358" y="1042472"/>
                  </a:cubicBezTo>
                  <a:cubicBezTo>
                    <a:pt x="2240198" y="1051632"/>
                    <a:pt x="2227774" y="1056778"/>
                    <a:pt x="2214820" y="1056778"/>
                  </a:cubicBezTo>
                  <a:lnTo>
                    <a:pt x="48844" y="1056778"/>
                  </a:lnTo>
                  <a:cubicBezTo>
                    <a:pt x="35890" y="1056778"/>
                    <a:pt x="23466" y="1051632"/>
                    <a:pt x="14306" y="1042472"/>
                  </a:cubicBezTo>
                  <a:cubicBezTo>
                    <a:pt x="5146" y="1033312"/>
                    <a:pt x="0" y="1020889"/>
                    <a:pt x="0" y="1007934"/>
                  </a:cubicBezTo>
                  <a:lnTo>
                    <a:pt x="0" y="48844"/>
                  </a:lnTo>
                  <a:cubicBezTo>
                    <a:pt x="0" y="35890"/>
                    <a:pt x="5146" y="23466"/>
                    <a:pt x="14306" y="14306"/>
                  </a:cubicBezTo>
                  <a:cubicBezTo>
                    <a:pt x="23466" y="5146"/>
                    <a:pt x="35890" y="0"/>
                    <a:pt x="48844" y="0"/>
                  </a:cubicBezTo>
                  <a:close/>
                </a:path>
              </a:pathLst>
            </a:custGeom>
            <a:solidFill>
              <a:srgbClr val="60AA82"/>
            </a:solidFill>
            <a:ln w="19050" cap="rnd">
              <a:solidFill>
                <a:srgbClr val="3A3937"/>
              </a:solidFill>
              <a:prstDash val="solid"/>
              <a:round/>
            </a:ln>
          </p:spPr>
        </p:sp>
        <p:sp>
          <p:nvSpPr>
            <p:cNvPr name="TextBox 7" id="7"/>
            <p:cNvSpPr txBox="true"/>
            <p:nvPr/>
          </p:nvSpPr>
          <p:spPr>
            <a:xfrm>
              <a:off x="0" y="9525"/>
              <a:ext cx="2263664" cy="1047253"/>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905104" y="5465927"/>
            <a:ext cx="8043862" cy="3697530"/>
            <a:chOff x="0" y="0"/>
            <a:chExt cx="2298989" cy="1056778"/>
          </a:xfrm>
        </p:grpSpPr>
        <p:sp>
          <p:nvSpPr>
            <p:cNvPr name="Freeform 9" id="9"/>
            <p:cNvSpPr/>
            <p:nvPr/>
          </p:nvSpPr>
          <p:spPr>
            <a:xfrm flipH="false" flipV="false" rot="0">
              <a:off x="0" y="0"/>
              <a:ext cx="2298989" cy="1056778"/>
            </a:xfrm>
            <a:custGeom>
              <a:avLst/>
              <a:gdLst/>
              <a:ahLst/>
              <a:cxnLst/>
              <a:rect r="r" b="b" t="t" l="l"/>
              <a:pathLst>
                <a:path h="1056778" w="2298989">
                  <a:moveTo>
                    <a:pt x="48123" y="0"/>
                  </a:moveTo>
                  <a:lnTo>
                    <a:pt x="2250866" y="0"/>
                  </a:lnTo>
                  <a:cubicBezTo>
                    <a:pt x="2277444" y="0"/>
                    <a:pt x="2298989" y="21545"/>
                    <a:pt x="2298989" y="48123"/>
                  </a:cubicBezTo>
                  <a:lnTo>
                    <a:pt x="2298989" y="1008655"/>
                  </a:lnTo>
                  <a:cubicBezTo>
                    <a:pt x="2298989" y="1021418"/>
                    <a:pt x="2293919" y="1033659"/>
                    <a:pt x="2284894" y="1042683"/>
                  </a:cubicBezTo>
                  <a:cubicBezTo>
                    <a:pt x="2275869" y="1051708"/>
                    <a:pt x="2263629" y="1056778"/>
                    <a:pt x="2250866" y="1056778"/>
                  </a:cubicBezTo>
                  <a:lnTo>
                    <a:pt x="48123" y="1056778"/>
                  </a:lnTo>
                  <a:cubicBezTo>
                    <a:pt x="35360" y="1056778"/>
                    <a:pt x="23120" y="1051708"/>
                    <a:pt x="14095" y="1042683"/>
                  </a:cubicBezTo>
                  <a:cubicBezTo>
                    <a:pt x="5070" y="1033659"/>
                    <a:pt x="0" y="1021418"/>
                    <a:pt x="0" y="1008655"/>
                  </a:cubicBezTo>
                  <a:lnTo>
                    <a:pt x="0" y="48123"/>
                  </a:lnTo>
                  <a:cubicBezTo>
                    <a:pt x="0" y="35360"/>
                    <a:pt x="5070" y="23120"/>
                    <a:pt x="14095" y="14095"/>
                  </a:cubicBezTo>
                  <a:cubicBezTo>
                    <a:pt x="23120" y="5070"/>
                    <a:pt x="35360" y="0"/>
                    <a:pt x="48123" y="0"/>
                  </a:cubicBezTo>
                  <a:close/>
                </a:path>
              </a:pathLst>
            </a:custGeom>
            <a:solidFill>
              <a:srgbClr val="60AA82"/>
            </a:solidFill>
            <a:ln w="19050" cap="rnd">
              <a:solidFill>
                <a:srgbClr val="3A3937"/>
              </a:solidFill>
              <a:prstDash val="solid"/>
              <a:round/>
            </a:ln>
          </p:spPr>
        </p:sp>
        <p:sp>
          <p:nvSpPr>
            <p:cNvPr name="TextBox 10" id="10"/>
            <p:cNvSpPr txBox="true"/>
            <p:nvPr/>
          </p:nvSpPr>
          <p:spPr>
            <a:xfrm>
              <a:off x="0" y="9525"/>
              <a:ext cx="2298989" cy="1047253"/>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9558079" y="5465927"/>
            <a:ext cx="7920266" cy="3697530"/>
            <a:chOff x="0" y="0"/>
            <a:chExt cx="2263664" cy="1056778"/>
          </a:xfrm>
        </p:grpSpPr>
        <p:sp>
          <p:nvSpPr>
            <p:cNvPr name="Freeform 12" id="12"/>
            <p:cNvSpPr/>
            <p:nvPr/>
          </p:nvSpPr>
          <p:spPr>
            <a:xfrm flipH="false" flipV="false" rot="0">
              <a:off x="0" y="0"/>
              <a:ext cx="2263664" cy="1056778"/>
            </a:xfrm>
            <a:custGeom>
              <a:avLst/>
              <a:gdLst/>
              <a:ahLst/>
              <a:cxnLst/>
              <a:rect r="r" b="b" t="t" l="l"/>
              <a:pathLst>
                <a:path h="1056778" w="2263664">
                  <a:moveTo>
                    <a:pt x="23460" y="0"/>
                  </a:moveTo>
                  <a:lnTo>
                    <a:pt x="2240205" y="0"/>
                  </a:lnTo>
                  <a:cubicBezTo>
                    <a:pt x="2246427" y="0"/>
                    <a:pt x="2252394" y="2472"/>
                    <a:pt x="2256793" y="6871"/>
                  </a:cubicBezTo>
                  <a:cubicBezTo>
                    <a:pt x="2261193" y="11271"/>
                    <a:pt x="2263664" y="17238"/>
                    <a:pt x="2263664" y="23460"/>
                  </a:cubicBezTo>
                  <a:lnTo>
                    <a:pt x="2263664" y="1033319"/>
                  </a:lnTo>
                  <a:cubicBezTo>
                    <a:pt x="2263664" y="1039541"/>
                    <a:pt x="2261193" y="1045508"/>
                    <a:pt x="2256793" y="1049907"/>
                  </a:cubicBezTo>
                  <a:cubicBezTo>
                    <a:pt x="2252394" y="1054307"/>
                    <a:pt x="2246427" y="1056778"/>
                    <a:pt x="2240205" y="1056778"/>
                  </a:cubicBezTo>
                  <a:lnTo>
                    <a:pt x="23460" y="1056778"/>
                  </a:lnTo>
                  <a:cubicBezTo>
                    <a:pt x="17238" y="1056778"/>
                    <a:pt x="11271" y="1054307"/>
                    <a:pt x="6871" y="1049907"/>
                  </a:cubicBezTo>
                  <a:cubicBezTo>
                    <a:pt x="2472" y="1045508"/>
                    <a:pt x="0" y="1039541"/>
                    <a:pt x="0" y="1033319"/>
                  </a:cubicBezTo>
                  <a:lnTo>
                    <a:pt x="0" y="23460"/>
                  </a:lnTo>
                  <a:cubicBezTo>
                    <a:pt x="0" y="17238"/>
                    <a:pt x="2472" y="11271"/>
                    <a:pt x="6871" y="6871"/>
                  </a:cubicBezTo>
                  <a:cubicBezTo>
                    <a:pt x="11271" y="2472"/>
                    <a:pt x="17238" y="0"/>
                    <a:pt x="23460" y="0"/>
                  </a:cubicBezTo>
                  <a:close/>
                </a:path>
              </a:pathLst>
            </a:custGeom>
            <a:solidFill>
              <a:srgbClr val="34895B"/>
            </a:solidFill>
            <a:ln w="19050" cap="rnd">
              <a:solidFill>
                <a:srgbClr val="3A3937"/>
              </a:solidFill>
              <a:prstDash val="solid"/>
              <a:round/>
            </a:ln>
          </p:spPr>
        </p:sp>
        <p:sp>
          <p:nvSpPr>
            <p:cNvPr name="TextBox 13" id="13"/>
            <p:cNvSpPr txBox="true"/>
            <p:nvPr/>
          </p:nvSpPr>
          <p:spPr>
            <a:xfrm>
              <a:off x="0" y="9525"/>
              <a:ext cx="2263664" cy="1047253"/>
            </a:xfrm>
            <a:prstGeom prst="rect">
              <a:avLst/>
            </a:prstGeom>
          </p:spPr>
          <p:txBody>
            <a:bodyPr anchor="ctr" rtlCol="false" tIns="50800" lIns="50800" bIns="50800" rIns="50800"/>
            <a:lstStyle/>
            <a:p>
              <a:pPr algn="ctr">
                <a:lnSpc>
                  <a:spcPts val="2879"/>
                </a:lnSpc>
              </a:pPr>
            </a:p>
          </p:txBody>
        </p:sp>
      </p:grpSp>
      <p:sp>
        <p:nvSpPr>
          <p:cNvPr name="TextBox 14" id="14"/>
          <p:cNvSpPr txBox="true"/>
          <p:nvPr/>
        </p:nvSpPr>
        <p:spPr>
          <a:xfrm rot="0">
            <a:off x="768456" y="1076325"/>
            <a:ext cx="8440754" cy="1104265"/>
          </a:xfrm>
          <a:prstGeom prst="rect">
            <a:avLst/>
          </a:prstGeom>
        </p:spPr>
        <p:txBody>
          <a:bodyPr anchor="t" rtlCol="false" tIns="0" lIns="0" bIns="0" rIns="0">
            <a:spAutoFit/>
          </a:bodyPr>
          <a:lstStyle/>
          <a:p>
            <a:pPr algn="ctr" marL="0" indent="0" lvl="0">
              <a:lnSpc>
                <a:spcPts val="4279"/>
              </a:lnSpc>
              <a:spcBef>
                <a:spcPct val="0"/>
              </a:spcBef>
            </a:pPr>
            <a:r>
              <a:rPr lang="en-US" b="true" sz="3999" u="sng">
                <a:solidFill>
                  <a:srgbClr val="FFFFFF"/>
                </a:solidFill>
                <a:latin typeface="Gotham Bold"/>
                <a:ea typeface="Gotham Bold"/>
                <a:cs typeface="Gotham Bold"/>
                <a:sym typeface="Gotham Bold"/>
              </a:rPr>
              <a:t>DRAWBACKS OF CURRENT SYSTEM</a:t>
            </a:r>
          </a:p>
        </p:txBody>
      </p:sp>
      <p:sp>
        <p:nvSpPr>
          <p:cNvPr name="TextBox 15" id="15"/>
          <p:cNvSpPr txBox="true"/>
          <p:nvPr/>
        </p:nvSpPr>
        <p:spPr>
          <a:xfrm rot="0">
            <a:off x="10285630" y="1883226"/>
            <a:ext cx="6781069" cy="2259330"/>
          </a:xfrm>
          <a:prstGeom prst="rect">
            <a:avLst/>
          </a:prstGeom>
        </p:spPr>
        <p:txBody>
          <a:bodyPr anchor="t" rtlCol="false" tIns="0" lIns="0" bIns="0" rIns="0">
            <a:spAutoFit/>
          </a:bodyPr>
          <a:lstStyle/>
          <a:p>
            <a:pPr algn="l" marL="647700" indent="-323850" lvl="1">
              <a:lnSpc>
                <a:spcPts val="4560"/>
              </a:lnSpc>
              <a:buFont typeface="Arial"/>
              <a:buChar char="•"/>
            </a:pPr>
            <a:r>
              <a:rPr lang="en-US" sz="3000" spc="-93">
                <a:solidFill>
                  <a:srgbClr val="FFFFFF"/>
                </a:solidFill>
                <a:latin typeface="Gotham"/>
                <a:ea typeface="Gotham"/>
                <a:cs typeface="Gotham"/>
                <a:sym typeface="Gotham"/>
              </a:rPr>
              <a:t>It continuously monitors the level of garbage in the bin</a:t>
            </a:r>
          </a:p>
          <a:p>
            <a:pPr algn="l" marL="647700" indent="-323850" lvl="1">
              <a:lnSpc>
                <a:spcPts val="4560"/>
              </a:lnSpc>
              <a:buFont typeface="Arial"/>
              <a:buChar char="•"/>
            </a:pPr>
            <a:r>
              <a:rPr lang="en-US" sz="3000" spc="-93">
                <a:solidFill>
                  <a:srgbClr val="FFFFFF"/>
                </a:solidFill>
                <a:latin typeface="Gotham"/>
                <a:ea typeface="Gotham"/>
                <a:cs typeface="Gotham"/>
                <a:sym typeface="Gotham"/>
              </a:rPr>
              <a:t>Informs authorities when it needed to be cleared</a:t>
            </a:r>
          </a:p>
        </p:txBody>
      </p:sp>
      <p:sp>
        <p:nvSpPr>
          <p:cNvPr name="TextBox 16" id="16"/>
          <p:cNvSpPr txBox="true"/>
          <p:nvPr/>
        </p:nvSpPr>
        <p:spPr>
          <a:xfrm rot="0">
            <a:off x="10127678" y="1290382"/>
            <a:ext cx="7096975" cy="561340"/>
          </a:xfrm>
          <a:prstGeom prst="rect">
            <a:avLst/>
          </a:prstGeom>
        </p:spPr>
        <p:txBody>
          <a:bodyPr anchor="t" rtlCol="false" tIns="0" lIns="0" bIns="0" rIns="0">
            <a:spAutoFit/>
          </a:bodyPr>
          <a:lstStyle/>
          <a:p>
            <a:pPr algn="ctr" marL="0" indent="0" lvl="0">
              <a:lnSpc>
                <a:spcPts val="4279"/>
              </a:lnSpc>
              <a:spcBef>
                <a:spcPct val="0"/>
              </a:spcBef>
            </a:pPr>
            <a:r>
              <a:rPr lang="en-US" b="true" sz="3999" u="sng">
                <a:solidFill>
                  <a:srgbClr val="FFFFFF"/>
                </a:solidFill>
                <a:latin typeface="Gotham Bold"/>
                <a:ea typeface="Gotham Bold"/>
                <a:cs typeface="Gotham Bold"/>
                <a:sym typeface="Gotham Bold"/>
              </a:rPr>
              <a:t>PROPOSED SYSTEM</a:t>
            </a:r>
          </a:p>
        </p:txBody>
      </p:sp>
      <p:sp>
        <p:nvSpPr>
          <p:cNvPr name="TextBox 17" id="17"/>
          <p:cNvSpPr txBox="true"/>
          <p:nvPr/>
        </p:nvSpPr>
        <p:spPr>
          <a:xfrm rot="0">
            <a:off x="1467745" y="6411772"/>
            <a:ext cx="8888000" cy="3402330"/>
          </a:xfrm>
          <a:prstGeom prst="rect">
            <a:avLst/>
          </a:prstGeom>
        </p:spPr>
        <p:txBody>
          <a:bodyPr anchor="t" rtlCol="false" tIns="0" lIns="0" bIns="0" rIns="0">
            <a:spAutoFit/>
          </a:bodyPr>
          <a:lstStyle/>
          <a:p>
            <a:pPr algn="l">
              <a:lnSpc>
                <a:spcPts val="4560"/>
              </a:lnSpc>
            </a:pPr>
            <a:r>
              <a:rPr lang="en-US" sz="3000" spc="-93">
                <a:solidFill>
                  <a:srgbClr val="FFFFFF"/>
                </a:solidFill>
                <a:latin typeface="Gotham"/>
                <a:ea typeface="Gotham"/>
                <a:cs typeface="Gotham"/>
                <a:sym typeface="Gotham"/>
              </a:rPr>
              <a:t>1.</a:t>
            </a:r>
            <a:r>
              <a:rPr lang="en-US" b="true" sz="3000" spc="-93">
                <a:solidFill>
                  <a:srgbClr val="FFFFFF"/>
                </a:solidFill>
                <a:latin typeface="Gotham Bold"/>
                <a:ea typeface="Gotham Bold"/>
                <a:cs typeface="Gotham Bold"/>
                <a:sym typeface="Gotham Bold"/>
              </a:rPr>
              <a:t> </a:t>
            </a:r>
            <a:r>
              <a:rPr lang="en-US" sz="3000" spc="-93">
                <a:solidFill>
                  <a:srgbClr val="FFFFFF"/>
                </a:solidFill>
                <a:latin typeface="Gotham"/>
                <a:ea typeface="Gotham"/>
                <a:cs typeface="Gotham"/>
                <a:sym typeface="Gotham"/>
              </a:rPr>
              <a:t>Arduino UNO</a:t>
            </a:r>
          </a:p>
          <a:p>
            <a:pPr algn="l">
              <a:lnSpc>
                <a:spcPts val="4560"/>
              </a:lnSpc>
            </a:pPr>
            <a:r>
              <a:rPr lang="en-US" sz="3000" spc="-93">
                <a:solidFill>
                  <a:srgbClr val="FFFFFF"/>
                </a:solidFill>
                <a:latin typeface="Gotham"/>
                <a:ea typeface="Gotham"/>
                <a:cs typeface="Gotham"/>
                <a:sym typeface="Gotham"/>
              </a:rPr>
              <a:t>2. HC-SRO4 Ultrasonic Sensor Module</a:t>
            </a:r>
          </a:p>
          <a:p>
            <a:pPr algn="l">
              <a:lnSpc>
                <a:spcPts val="4560"/>
              </a:lnSpc>
            </a:pPr>
            <a:r>
              <a:rPr lang="en-US" sz="3000" spc="-93">
                <a:solidFill>
                  <a:srgbClr val="FFFFFF"/>
                </a:solidFill>
                <a:latin typeface="Gotham"/>
                <a:ea typeface="Gotham"/>
                <a:cs typeface="Gotham"/>
                <a:sym typeface="Gotham"/>
              </a:rPr>
              <a:t>3. TowerPro SG90 Servo Motor</a:t>
            </a:r>
          </a:p>
          <a:p>
            <a:pPr algn="l">
              <a:lnSpc>
                <a:spcPts val="4560"/>
              </a:lnSpc>
            </a:pPr>
            <a:r>
              <a:rPr lang="en-US" sz="3000" spc="-93">
                <a:solidFill>
                  <a:srgbClr val="FFFFFF"/>
                </a:solidFill>
                <a:latin typeface="Gotham"/>
                <a:ea typeface="Gotham"/>
                <a:cs typeface="Gotham"/>
                <a:sym typeface="Gotham"/>
              </a:rPr>
              <a:t>4. A small dustbin with hinged lid</a:t>
            </a:r>
          </a:p>
          <a:p>
            <a:pPr algn="l">
              <a:lnSpc>
                <a:spcPts val="4560"/>
              </a:lnSpc>
            </a:pPr>
          </a:p>
          <a:p>
            <a:pPr algn="l">
              <a:lnSpc>
                <a:spcPts val="4560"/>
              </a:lnSpc>
            </a:pPr>
          </a:p>
        </p:txBody>
      </p:sp>
      <p:sp>
        <p:nvSpPr>
          <p:cNvPr name="TextBox 18" id="18"/>
          <p:cNvSpPr txBox="true"/>
          <p:nvPr/>
        </p:nvSpPr>
        <p:spPr>
          <a:xfrm rot="0">
            <a:off x="1133594" y="5693459"/>
            <a:ext cx="7580058" cy="561340"/>
          </a:xfrm>
          <a:prstGeom prst="rect">
            <a:avLst/>
          </a:prstGeom>
        </p:spPr>
        <p:txBody>
          <a:bodyPr anchor="t" rtlCol="false" tIns="0" lIns="0" bIns="0" rIns="0">
            <a:spAutoFit/>
          </a:bodyPr>
          <a:lstStyle/>
          <a:p>
            <a:pPr algn="ctr" marL="0" indent="0" lvl="0">
              <a:lnSpc>
                <a:spcPts val="4279"/>
              </a:lnSpc>
              <a:spcBef>
                <a:spcPct val="0"/>
              </a:spcBef>
            </a:pPr>
            <a:r>
              <a:rPr lang="en-US" b="true" sz="3999" u="sng">
                <a:solidFill>
                  <a:srgbClr val="FFFFFF"/>
                </a:solidFill>
                <a:latin typeface="Gotham Bold"/>
                <a:ea typeface="Gotham Bold"/>
                <a:cs typeface="Gotham Bold"/>
                <a:sym typeface="Gotham Bold"/>
              </a:rPr>
              <a:t>COMPONENTS</a:t>
            </a:r>
          </a:p>
        </p:txBody>
      </p:sp>
      <p:sp>
        <p:nvSpPr>
          <p:cNvPr name="TextBox 19" id="19"/>
          <p:cNvSpPr txBox="true"/>
          <p:nvPr/>
        </p:nvSpPr>
        <p:spPr>
          <a:xfrm rot="0">
            <a:off x="9728183" y="5693459"/>
            <a:ext cx="7580058" cy="561340"/>
          </a:xfrm>
          <a:prstGeom prst="rect">
            <a:avLst/>
          </a:prstGeom>
        </p:spPr>
        <p:txBody>
          <a:bodyPr anchor="t" rtlCol="false" tIns="0" lIns="0" bIns="0" rIns="0">
            <a:spAutoFit/>
          </a:bodyPr>
          <a:lstStyle/>
          <a:p>
            <a:pPr algn="ctr" marL="0" indent="0" lvl="0">
              <a:lnSpc>
                <a:spcPts val="4279"/>
              </a:lnSpc>
              <a:spcBef>
                <a:spcPct val="0"/>
              </a:spcBef>
            </a:pPr>
            <a:r>
              <a:rPr lang="en-US" b="true" sz="3999" u="sng">
                <a:solidFill>
                  <a:srgbClr val="FFFFFF"/>
                </a:solidFill>
                <a:latin typeface="Gotham Bold"/>
                <a:ea typeface="Gotham Bold"/>
                <a:cs typeface="Gotham Bold"/>
                <a:sym typeface="Gotham Bold"/>
              </a:rPr>
              <a:t>COMPONENTS</a:t>
            </a:r>
          </a:p>
        </p:txBody>
      </p:sp>
      <p:sp>
        <p:nvSpPr>
          <p:cNvPr name="TextBox 20" id="20"/>
          <p:cNvSpPr txBox="true"/>
          <p:nvPr/>
        </p:nvSpPr>
        <p:spPr>
          <a:xfrm rot="0">
            <a:off x="10860121" y="6411772"/>
            <a:ext cx="10173483" cy="2830830"/>
          </a:xfrm>
          <a:prstGeom prst="rect">
            <a:avLst/>
          </a:prstGeom>
        </p:spPr>
        <p:txBody>
          <a:bodyPr anchor="t" rtlCol="false" tIns="0" lIns="0" bIns="0" rIns="0">
            <a:spAutoFit/>
          </a:bodyPr>
          <a:lstStyle/>
          <a:p>
            <a:pPr algn="l">
              <a:lnSpc>
                <a:spcPts val="4560"/>
              </a:lnSpc>
            </a:pPr>
            <a:r>
              <a:rPr lang="en-US" sz="3000" spc="-93">
                <a:solidFill>
                  <a:srgbClr val="FFFFFF"/>
                </a:solidFill>
                <a:latin typeface="Gotham"/>
                <a:ea typeface="Gotham"/>
                <a:cs typeface="Gotham"/>
                <a:sym typeface="Gotham"/>
              </a:rPr>
              <a:t>5. 9V Power Supply</a:t>
            </a:r>
          </a:p>
          <a:p>
            <a:pPr algn="l">
              <a:lnSpc>
                <a:spcPts val="4560"/>
              </a:lnSpc>
            </a:pPr>
            <a:r>
              <a:rPr lang="en-US" sz="3000" spc="-93">
                <a:solidFill>
                  <a:srgbClr val="FFFFFF"/>
                </a:solidFill>
                <a:latin typeface="Gotham"/>
                <a:ea typeface="Gotham"/>
                <a:cs typeface="Gotham"/>
                <a:sym typeface="Gotham"/>
              </a:rPr>
              <a:t>6. Connecting Wires</a:t>
            </a:r>
          </a:p>
          <a:p>
            <a:pPr algn="l">
              <a:lnSpc>
                <a:spcPts val="4560"/>
              </a:lnSpc>
            </a:pPr>
            <a:r>
              <a:rPr lang="en-US" sz="3000" spc="-93">
                <a:solidFill>
                  <a:srgbClr val="FFFFFF"/>
                </a:solidFill>
                <a:latin typeface="Gotham"/>
                <a:ea typeface="Gotham"/>
                <a:cs typeface="Gotham"/>
                <a:sym typeface="Gotham"/>
              </a:rPr>
              <a:t>7. GSM module</a:t>
            </a:r>
          </a:p>
          <a:p>
            <a:pPr algn="l">
              <a:lnSpc>
                <a:spcPts val="4560"/>
              </a:lnSpc>
            </a:pPr>
            <a:r>
              <a:rPr lang="en-US" sz="3000" spc="-93">
                <a:solidFill>
                  <a:srgbClr val="FFFFFF"/>
                </a:solidFill>
                <a:latin typeface="Gotham"/>
                <a:ea typeface="Gotham"/>
                <a:cs typeface="Gotham"/>
                <a:sym typeface="Gotham"/>
              </a:rPr>
              <a:t>8. PIR motion sensor</a:t>
            </a:r>
          </a:p>
          <a:p>
            <a:pPr algn="l">
              <a:lnSpc>
                <a:spcPts val="4560"/>
              </a:lnSpc>
            </a:pPr>
          </a:p>
        </p:txBody>
      </p:sp>
      <p:sp>
        <p:nvSpPr>
          <p:cNvPr name="TextBox 21" id="21"/>
          <p:cNvSpPr txBox="true"/>
          <p:nvPr/>
        </p:nvSpPr>
        <p:spPr>
          <a:xfrm rot="0">
            <a:off x="1217266" y="1147507"/>
            <a:ext cx="7543134" cy="3402330"/>
          </a:xfrm>
          <a:prstGeom prst="rect">
            <a:avLst/>
          </a:prstGeom>
        </p:spPr>
        <p:txBody>
          <a:bodyPr anchor="t" rtlCol="false" tIns="0" lIns="0" bIns="0" rIns="0">
            <a:spAutoFit/>
          </a:bodyPr>
          <a:lstStyle/>
          <a:p>
            <a:pPr algn="l">
              <a:lnSpc>
                <a:spcPts val="4560"/>
              </a:lnSpc>
            </a:pPr>
          </a:p>
          <a:p>
            <a:pPr algn="l">
              <a:lnSpc>
                <a:spcPts val="4560"/>
              </a:lnSpc>
            </a:pPr>
          </a:p>
          <a:p>
            <a:pPr algn="l" marL="647700" indent="-323850" lvl="1">
              <a:lnSpc>
                <a:spcPts val="4560"/>
              </a:lnSpc>
              <a:buFont typeface="Arial"/>
              <a:buChar char="•"/>
            </a:pPr>
            <a:r>
              <a:rPr lang="en-US" sz="3000" spc="-93">
                <a:solidFill>
                  <a:srgbClr val="FFFFFF"/>
                </a:solidFill>
                <a:latin typeface="Gotham"/>
                <a:ea typeface="Gotham"/>
                <a:cs typeface="Gotham"/>
                <a:sym typeface="Gotham"/>
              </a:rPr>
              <a:t>G</a:t>
            </a:r>
            <a:r>
              <a:rPr lang="en-US" sz="3000" spc="-93">
                <a:solidFill>
                  <a:srgbClr val="FFFFFF"/>
                </a:solidFill>
                <a:latin typeface="Gotham"/>
                <a:ea typeface="Gotham"/>
                <a:cs typeface="Gotham"/>
                <a:sym typeface="Gotham"/>
              </a:rPr>
              <a:t>arbage overflow</a:t>
            </a:r>
          </a:p>
          <a:p>
            <a:pPr algn="l" marL="647700" indent="-323850" lvl="1">
              <a:lnSpc>
                <a:spcPts val="4560"/>
              </a:lnSpc>
              <a:buFont typeface="Arial"/>
              <a:buChar char="•"/>
            </a:pPr>
            <a:r>
              <a:rPr lang="en-US" sz="3000" spc="-93">
                <a:solidFill>
                  <a:srgbClr val="FFFFFF"/>
                </a:solidFill>
                <a:latin typeface="Gotham"/>
                <a:ea typeface="Gotham"/>
                <a:cs typeface="Gotham"/>
                <a:sym typeface="Gotham"/>
              </a:rPr>
              <a:t> </a:t>
            </a:r>
            <a:r>
              <a:rPr lang="en-US" sz="3000" spc="-93">
                <a:solidFill>
                  <a:srgbClr val="FFFFFF"/>
                </a:solidFill>
                <a:latin typeface="Gotham"/>
                <a:ea typeface="Gotham"/>
                <a:cs typeface="Gotham"/>
                <a:sym typeface="Gotham"/>
              </a:rPr>
              <a:t>Unhealthy and untidy surroundings</a:t>
            </a:r>
          </a:p>
          <a:p>
            <a:pPr algn="l" marL="647700" indent="-323850" lvl="1">
              <a:lnSpc>
                <a:spcPts val="4560"/>
              </a:lnSpc>
              <a:buFont typeface="Arial"/>
              <a:buChar char="•"/>
            </a:pPr>
            <a:r>
              <a:rPr lang="en-US" sz="3000" spc="-93">
                <a:solidFill>
                  <a:srgbClr val="FFFFFF"/>
                </a:solidFill>
                <a:latin typeface="Gotham"/>
                <a:ea typeface="Gotham"/>
                <a:cs typeface="Gotham"/>
                <a:sym typeface="Gotham"/>
              </a:rPr>
              <a:t> </a:t>
            </a:r>
            <a:r>
              <a:rPr lang="en-US" sz="3000" spc="-93">
                <a:solidFill>
                  <a:srgbClr val="FFFFFF"/>
                </a:solidFill>
                <a:latin typeface="Gotham"/>
                <a:ea typeface="Gotham"/>
                <a:cs typeface="Gotham"/>
                <a:sym typeface="Gotham"/>
              </a:rPr>
              <a:t>Cannot cope up with the amount of garbage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262258" y="3525352"/>
            <a:ext cx="9524167" cy="6372490"/>
          </a:xfrm>
          <a:custGeom>
            <a:avLst/>
            <a:gdLst/>
            <a:ahLst/>
            <a:cxnLst/>
            <a:rect r="r" b="b" t="t" l="l"/>
            <a:pathLst>
              <a:path h="6372490" w="9524167">
                <a:moveTo>
                  <a:pt x="0" y="0"/>
                </a:moveTo>
                <a:lnTo>
                  <a:pt x="9524167" y="0"/>
                </a:lnTo>
                <a:lnTo>
                  <a:pt x="9524167" y="6372490"/>
                </a:lnTo>
                <a:lnTo>
                  <a:pt x="0" y="6372490"/>
                </a:lnTo>
                <a:lnTo>
                  <a:pt x="0" y="0"/>
                </a:lnTo>
                <a:close/>
              </a:path>
            </a:pathLst>
          </a:custGeom>
          <a:blipFill>
            <a:blip r:embed="rId2"/>
            <a:stretch>
              <a:fillRect l="-2522" t="-3859" r="0" b="-13577"/>
            </a:stretch>
          </a:blipFill>
          <a:ln w="38100" cap="sq">
            <a:solidFill>
              <a:srgbClr val="3EBE4A"/>
            </a:solidFill>
            <a:prstDash val="solid"/>
            <a:miter/>
          </a:ln>
        </p:spPr>
      </p:sp>
      <p:sp>
        <p:nvSpPr>
          <p:cNvPr name="Freeform 3" id="3"/>
          <p:cNvSpPr/>
          <p:nvPr/>
        </p:nvSpPr>
        <p:spPr>
          <a:xfrm flipH="false" flipV="false" rot="0">
            <a:off x="9956920" y="3525352"/>
            <a:ext cx="7930653" cy="6372490"/>
          </a:xfrm>
          <a:custGeom>
            <a:avLst/>
            <a:gdLst/>
            <a:ahLst/>
            <a:cxnLst/>
            <a:rect r="r" b="b" t="t" l="l"/>
            <a:pathLst>
              <a:path h="6372490" w="7930653">
                <a:moveTo>
                  <a:pt x="0" y="0"/>
                </a:moveTo>
                <a:lnTo>
                  <a:pt x="7930654" y="0"/>
                </a:lnTo>
                <a:lnTo>
                  <a:pt x="7930654" y="6372490"/>
                </a:lnTo>
                <a:lnTo>
                  <a:pt x="0" y="6372490"/>
                </a:lnTo>
                <a:lnTo>
                  <a:pt x="0" y="0"/>
                </a:lnTo>
                <a:close/>
              </a:path>
            </a:pathLst>
          </a:custGeom>
          <a:blipFill>
            <a:blip r:embed="rId3"/>
            <a:stretch>
              <a:fillRect l="0" t="-24870" r="-467" b="-162"/>
            </a:stretch>
          </a:blipFill>
          <a:ln w="38100" cap="sq">
            <a:solidFill>
              <a:srgbClr val="3EBE4A"/>
            </a:solidFill>
            <a:prstDash val="solid"/>
            <a:miter/>
          </a:ln>
        </p:spPr>
      </p:sp>
      <p:sp>
        <p:nvSpPr>
          <p:cNvPr name="Freeform 4" id="4"/>
          <p:cNvSpPr/>
          <p:nvPr/>
        </p:nvSpPr>
        <p:spPr>
          <a:xfrm flipH="false" flipV="false" rot="0">
            <a:off x="262258" y="3525352"/>
            <a:ext cx="9524167" cy="6372490"/>
          </a:xfrm>
          <a:custGeom>
            <a:avLst/>
            <a:gdLst/>
            <a:ahLst/>
            <a:cxnLst/>
            <a:rect r="r" b="b" t="t" l="l"/>
            <a:pathLst>
              <a:path h="6372490" w="9524167">
                <a:moveTo>
                  <a:pt x="0" y="0"/>
                </a:moveTo>
                <a:lnTo>
                  <a:pt x="9524167" y="0"/>
                </a:lnTo>
                <a:lnTo>
                  <a:pt x="9524167" y="6372490"/>
                </a:lnTo>
                <a:lnTo>
                  <a:pt x="0" y="6372490"/>
                </a:lnTo>
                <a:lnTo>
                  <a:pt x="0" y="0"/>
                </a:lnTo>
                <a:close/>
              </a:path>
            </a:pathLst>
          </a:custGeom>
          <a:blipFill>
            <a:blip r:embed="rId2"/>
            <a:stretch>
              <a:fillRect l="0" t="-7273" r="0" b="-7273"/>
            </a:stretch>
          </a:blipFill>
          <a:ln w="38100" cap="sq">
            <a:solidFill>
              <a:srgbClr val="3EBE4A"/>
            </a:solidFill>
            <a:prstDash val="solid"/>
            <a:miter/>
          </a:ln>
        </p:spPr>
      </p:sp>
      <p:sp>
        <p:nvSpPr>
          <p:cNvPr name="Freeform 5" id="5"/>
          <p:cNvSpPr/>
          <p:nvPr/>
        </p:nvSpPr>
        <p:spPr>
          <a:xfrm flipH="false" flipV="false" rot="0">
            <a:off x="9956920" y="3525352"/>
            <a:ext cx="7930653" cy="6372490"/>
          </a:xfrm>
          <a:custGeom>
            <a:avLst/>
            <a:gdLst/>
            <a:ahLst/>
            <a:cxnLst/>
            <a:rect r="r" b="b" t="t" l="l"/>
            <a:pathLst>
              <a:path h="6372490" w="7930653">
                <a:moveTo>
                  <a:pt x="0" y="0"/>
                </a:moveTo>
                <a:lnTo>
                  <a:pt x="7930654" y="0"/>
                </a:lnTo>
                <a:lnTo>
                  <a:pt x="7930654" y="6372490"/>
                </a:lnTo>
                <a:lnTo>
                  <a:pt x="0" y="6372490"/>
                </a:lnTo>
                <a:lnTo>
                  <a:pt x="0" y="0"/>
                </a:lnTo>
                <a:close/>
              </a:path>
            </a:pathLst>
          </a:custGeom>
          <a:blipFill>
            <a:blip r:embed="rId3"/>
            <a:stretch>
              <a:fillRect l="0" t="-22261" r="0" b="-2189"/>
            </a:stretch>
          </a:blipFill>
          <a:ln w="38100" cap="sq">
            <a:solidFill>
              <a:srgbClr val="3EBE4A"/>
            </a:solidFill>
            <a:prstDash val="solid"/>
            <a:miter/>
          </a:ln>
        </p:spPr>
      </p:sp>
      <p:sp>
        <p:nvSpPr>
          <p:cNvPr name="TextBox 6" id="6"/>
          <p:cNvSpPr txBox="true"/>
          <p:nvPr/>
        </p:nvSpPr>
        <p:spPr>
          <a:xfrm rot="0">
            <a:off x="4257853" y="809625"/>
            <a:ext cx="9772293" cy="1307592"/>
          </a:xfrm>
          <a:prstGeom prst="rect">
            <a:avLst/>
          </a:prstGeom>
        </p:spPr>
        <p:txBody>
          <a:bodyPr anchor="t" rtlCol="false" tIns="0" lIns="0" bIns="0" rIns="0">
            <a:spAutoFit/>
          </a:bodyPr>
          <a:lstStyle/>
          <a:p>
            <a:pPr algn="ctr">
              <a:lnSpc>
                <a:spcPts val="10944"/>
              </a:lnSpc>
              <a:spcBef>
                <a:spcPct val="0"/>
              </a:spcBef>
            </a:pPr>
            <a:r>
              <a:rPr lang="en-US" b="true" sz="7200" spc="-223">
                <a:solidFill>
                  <a:srgbClr val="FFFFFF"/>
                </a:solidFill>
                <a:latin typeface="Gotham Bold"/>
                <a:ea typeface="Gotham Bold"/>
                <a:cs typeface="Gotham Bold"/>
                <a:sym typeface="Gotham Bold"/>
              </a:rPr>
              <a:t>REAL TIME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357176" y="-908500"/>
            <a:ext cx="8064289" cy="12103999"/>
          </a:xfrm>
          <a:custGeom>
            <a:avLst/>
            <a:gdLst/>
            <a:ahLst/>
            <a:cxnLst/>
            <a:rect r="r" b="b" t="t" l="l"/>
            <a:pathLst>
              <a:path h="12103999" w="8064289">
                <a:moveTo>
                  <a:pt x="0" y="0"/>
                </a:moveTo>
                <a:lnTo>
                  <a:pt x="8064290" y="0"/>
                </a:lnTo>
                <a:lnTo>
                  <a:pt x="8064290" y="12104000"/>
                </a:lnTo>
                <a:lnTo>
                  <a:pt x="0" y="12104000"/>
                </a:lnTo>
                <a:lnTo>
                  <a:pt x="0" y="0"/>
                </a:lnTo>
                <a:close/>
              </a:path>
            </a:pathLst>
          </a:custGeom>
          <a:blipFill>
            <a:blip r:embed="rId2"/>
            <a:stretch>
              <a:fillRect l="-62429" t="0" r="-62429" b="0"/>
            </a:stretch>
          </a:blipFill>
        </p:spPr>
      </p:sp>
      <p:sp>
        <p:nvSpPr>
          <p:cNvPr name="Freeform 3" id="3"/>
          <p:cNvSpPr/>
          <p:nvPr/>
        </p:nvSpPr>
        <p:spPr>
          <a:xfrm flipH="false" flipV="false" rot="0">
            <a:off x="0" y="0"/>
            <a:ext cx="7707114" cy="10287000"/>
          </a:xfrm>
          <a:custGeom>
            <a:avLst/>
            <a:gdLst/>
            <a:ahLst/>
            <a:cxnLst/>
            <a:rect r="r" b="b" t="t" l="l"/>
            <a:pathLst>
              <a:path h="10287000" w="7707114">
                <a:moveTo>
                  <a:pt x="0" y="0"/>
                </a:moveTo>
                <a:lnTo>
                  <a:pt x="7707114" y="0"/>
                </a:lnTo>
                <a:lnTo>
                  <a:pt x="7707114" y="10287000"/>
                </a:lnTo>
                <a:lnTo>
                  <a:pt x="0" y="10287000"/>
                </a:lnTo>
                <a:lnTo>
                  <a:pt x="0" y="0"/>
                </a:lnTo>
                <a:close/>
              </a:path>
            </a:pathLst>
          </a:custGeom>
          <a:blipFill>
            <a:blip r:embed="rId3"/>
            <a:stretch>
              <a:fillRect l="-34314" t="-314" r="0" b="-314"/>
            </a:stretch>
          </a:blipFill>
        </p:spPr>
      </p:sp>
      <p:sp>
        <p:nvSpPr>
          <p:cNvPr name="TextBox 4" id="4"/>
          <p:cNvSpPr txBox="true"/>
          <p:nvPr/>
        </p:nvSpPr>
        <p:spPr>
          <a:xfrm rot="0">
            <a:off x="9931851" y="806205"/>
            <a:ext cx="6349835" cy="1045083"/>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Gotham Bold"/>
                <a:ea typeface="Gotham Bold"/>
                <a:cs typeface="Gotham Bold"/>
                <a:sym typeface="Gotham Bold"/>
              </a:rPr>
              <a:t>CONCLUSION</a:t>
            </a:r>
          </a:p>
        </p:txBody>
      </p:sp>
      <p:sp>
        <p:nvSpPr>
          <p:cNvPr name="TextBox 5" id="5"/>
          <p:cNvSpPr txBox="true"/>
          <p:nvPr/>
        </p:nvSpPr>
        <p:spPr>
          <a:xfrm rot="0">
            <a:off x="8116997" y="2255564"/>
            <a:ext cx="10171003" cy="7191375"/>
          </a:xfrm>
          <a:prstGeom prst="rect">
            <a:avLst/>
          </a:prstGeom>
        </p:spPr>
        <p:txBody>
          <a:bodyPr anchor="t" rtlCol="false" tIns="0" lIns="0" bIns="0" rIns="0">
            <a:spAutoFit/>
          </a:bodyPr>
          <a:lstStyle/>
          <a:p>
            <a:pPr algn="l">
              <a:lnSpc>
                <a:spcPts val="4050"/>
              </a:lnSpc>
            </a:pPr>
            <a:r>
              <a:rPr lang="en-US" sz="3000" spc="179">
                <a:solidFill>
                  <a:srgbClr val="FFFFFF"/>
                </a:solidFill>
                <a:latin typeface="Gotham"/>
                <a:ea typeface="Gotham"/>
                <a:cs typeface="Gotham"/>
                <a:sym typeface="Gotham"/>
              </a:rPr>
              <a:t>► The system help to monitoring of domestic wastage can be at proper time to avoid damage to the public health. A web server is also been set up through which the authorities also get information about the bins in their area. It uses sensors for sensing information of Bins and sending to workstation, which is situated at municipal office for finding shortest path.</a:t>
            </a:r>
          </a:p>
          <a:p>
            <a:pPr algn="l">
              <a:lnSpc>
                <a:spcPts val="4050"/>
              </a:lnSpc>
            </a:pPr>
          </a:p>
          <a:p>
            <a:pPr algn="l" marL="0" indent="0" lvl="0">
              <a:lnSpc>
                <a:spcPts val="4050"/>
              </a:lnSpc>
              <a:spcBef>
                <a:spcPct val="0"/>
              </a:spcBef>
            </a:pPr>
            <a:r>
              <a:rPr lang="en-US" sz="3000" spc="179">
                <a:solidFill>
                  <a:srgbClr val="FFFFFF"/>
                </a:solidFill>
                <a:latin typeface="Gotham"/>
                <a:ea typeface="Gotham"/>
                <a:cs typeface="Gotham"/>
                <a:sym typeface="Gotham"/>
              </a:rPr>
              <a:t>► This project came in comfortable which a worthy clarification for maintaining green environment. The proposed system is an attempt to improve current waste collection system in India for the "Clean India Mission".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4895B"/>
        </a:solidFill>
      </p:bgPr>
    </p:bg>
    <p:spTree>
      <p:nvGrpSpPr>
        <p:cNvPr id="1" name=""/>
        <p:cNvGrpSpPr/>
        <p:nvPr/>
      </p:nvGrpSpPr>
      <p:grpSpPr>
        <a:xfrm>
          <a:off x="0" y="0"/>
          <a:ext cx="0" cy="0"/>
          <a:chOff x="0" y="0"/>
          <a:chExt cx="0" cy="0"/>
        </a:xfrm>
      </p:grpSpPr>
      <p:sp>
        <p:nvSpPr>
          <p:cNvPr name="Freeform 2" id="2"/>
          <p:cNvSpPr/>
          <p:nvPr/>
        </p:nvSpPr>
        <p:spPr>
          <a:xfrm flipH="false" flipV="false" rot="0">
            <a:off x="16536507" y="-1028700"/>
            <a:ext cx="4212307" cy="4114800"/>
          </a:xfrm>
          <a:custGeom>
            <a:avLst/>
            <a:gdLst/>
            <a:ahLst/>
            <a:cxnLst/>
            <a:rect r="r" b="b" t="t" l="l"/>
            <a:pathLst>
              <a:path h="4114800" w="4212307">
                <a:moveTo>
                  <a:pt x="0" y="0"/>
                </a:moveTo>
                <a:lnTo>
                  <a:pt x="4212308" y="0"/>
                </a:lnTo>
                <a:lnTo>
                  <a:pt x="42123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25875" y="5381373"/>
            <a:ext cx="4158368" cy="4114800"/>
          </a:xfrm>
          <a:custGeom>
            <a:avLst/>
            <a:gdLst/>
            <a:ahLst/>
            <a:cxnLst/>
            <a:rect r="r" b="b" t="t" l="l"/>
            <a:pathLst>
              <a:path h="4114800" w="4158368">
                <a:moveTo>
                  <a:pt x="0" y="0"/>
                </a:moveTo>
                <a:lnTo>
                  <a:pt x="4158369" y="0"/>
                </a:lnTo>
                <a:lnTo>
                  <a:pt x="4158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38192" y="9119889"/>
            <a:ext cx="4364103" cy="3859521"/>
          </a:xfrm>
          <a:custGeom>
            <a:avLst/>
            <a:gdLst/>
            <a:ahLst/>
            <a:cxnLst/>
            <a:rect r="r" b="b" t="t" l="l"/>
            <a:pathLst>
              <a:path h="3859521" w="4364103">
                <a:moveTo>
                  <a:pt x="0" y="0"/>
                </a:moveTo>
                <a:lnTo>
                  <a:pt x="4364103" y="0"/>
                </a:lnTo>
                <a:lnTo>
                  <a:pt x="4364103" y="3859521"/>
                </a:lnTo>
                <a:lnTo>
                  <a:pt x="0" y="38595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7586242" y="4034284"/>
            <a:ext cx="4182441" cy="4114800"/>
          </a:xfrm>
          <a:custGeom>
            <a:avLst/>
            <a:gdLst/>
            <a:ahLst/>
            <a:cxnLst/>
            <a:rect r="r" b="b" t="t" l="l"/>
            <a:pathLst>
              <a:path h="4114800" w="4182441">
                <a:moveTo>
                  <a:pt x="0" y="0"/>
                </a:moveTo>
                <a:lnTo>
                  <a:pt x="4182440" y="0"/>
                </a:lnTo>
                <a:lnTo>
                  <a:pt x="41824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0815125" y="9337720"/>
            <a:ext cx="4519963" cy="3721110"/>
          </a:xfrm>
          <a:custGeom>
            <a:avLst/>
            <a:gdLst/>
            <a:ahLst/>
            <a:cxnLst/>
            <a:rect r="r" b="b" t="t" l="l"/>
            <a:pathLst>
              <a:path h="3721110" w="4519963">
                <a:moveTo>
                  <a:pt x="0" y="0"/>
                </a:moveTo>
                <a:lnTo>
                  <a:pt x="4519963" y="0"/>
                </a:lnTo>
                <a:lnTo>
                  <a:pt x="4519963" y="3721110"/>
                </a:lnTo>
                <a:lnTo>
                  <a:pt x="0" y="37211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3588347" y="-789838"/>
            <a:ext cx="4998171" cy="4114800"/>
          </a:xfrm>
          <a:custGeom>
            <a:avLst/>
            <a:gdLst/>
            <a:ahLst/>
            <a:cxnLst/>
            <a:rect r="r" b="b" t="t" l="l"/>
            <a:pathLst>
              <a:path h="4114800" w="4998171">
                <a:moveTo>
                  <a:pt x="0" y="0"/>
                </a:moveTo>
                <a:lnTo>
                  <a:pt x="4998171" y="0"/>
                </a:lnTo>
                <a:lnTo>
                  <a:pt x="49981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5400000">
            <a:off x="6452118" y="-3334307"/>
            <a:ext cx="4398575" cy="4327439"/>
          </a:xfrm>
          <a:custGeom>
            <a:avLst/>
            <a:gdLst/>
            <a:ahLst/>
            <a:cxnLst/>
            <a:rect r="r" b="b" t="t" l="l"/>
            <a:pathLst>
              <a:path h="4327439" w="4398575">
                <a:moveTo>
                  <a:pt x="0" y="0"/>
                </a:moveTo>
                <a:lnTo>
                  <a:pt x="4398575" y="0"/>
                </a:lnTo>
                <a:lnTo>
                  <a:pt x="4398575" y="4327439"/>
                </a:lnTo>
                <a:lnTo>
                  <a:pt x="0" y="4327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11000541" y="-3086100"/>
            <a:ext cx="5097501" cy="4114800"/>
          </a:xfrm>
          <a:custGeom>
            <a:avLst/>
            <a:gdLst/>
            <a:ahLst/>
            <a:cxnLst/>
            <a:rect r="r" b="b" t="t" l="l"/>
            <a:pathLst>
              <a:path h="4114800" w="5097501">
                <a:moveTo>
                  <a:pt x="0" y="0"/>
                </a:moveTo>
                <a:lnTo>
                  <a:pt x="5097501" y="0"/>
                </a:lnTo>
                <a:lnTo>
                  <a:pt x="509750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2504357" y="-2942973"/>
            <a:ext cx="3255836" cy="4114800"/>
          </a:xfrm>
          <a:custGeom>
            <a:avLst/>
            <a:gdLst/>
            <a:ahLst/>
            <a:cxnLst/>
            <a:rect r="r" b="b" t="t" l="l"/>
            <a:pathLst>
              <a:path h="4114800" w="3255836">
                <a:moveTo>
                  <a:pt x="0" y="0"/>
                </a:moveTo>
                <a:lnTo>
                  <a:pt x="3255835" y="0"/>
                </a:lnTo>
                <a:lnTo>
                  <a:pt x="3255835"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685497" y="8864610"/>
            <a:ext cx="4264041" cy="4114800"/>
          </a:xfrm>
          <a:custGeom>
            <a:avLst/>
            <a:gdLst/>
            <a:ahLst/>
            <a:cxnLst/>
            <a:rect r="r" b="b" t="t" l="l"/>
            <a:pathLst>
              <a:path h="4114800" w="4264041">
                <a:moveTo>
                  <a:pt x="0" y="0"/>
                </a:moveTo>
                <a:lnTo>
                  <a:pt x="4264041" y="0"/>
                </a:lnTo>
                <a:lnTo>
                  <a:pt x="4264041"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2" id="12"/>
          <p:cNvSpPr/>
          <p:nvPr/>
        </p:nvSpPr>
        <p:spPr>
          <a:xfrm flipH="false" flipV="false" rot="0">
            <a:off x="15977401" y="8400021"/>
            <a:ext cx="3945537" cy="5596506"/>
          </a:xfrm>
          <a:custGeom>
            <a:avLst/>
            <a:gdLst/>
            <a:ahLst/>
            <a:cxnLst/>
            <a:rect r="r" b="b" t="t" l="l"/>
            <a:pathLst>
              <a:path h="5596506" w="3945537">
                <a:moveTo>
                  <a:pt x="0" y="0"/>
                </a:moveTo>
                <a:lnTo>
                  <a:pt x="3945537" y="0"/>
                </a:lnTo>
                <a:lnTo>
                  <a:pt x="3945537" y="5596507"/>
                </a:lnTo>
                <a:lnTo>
                  <a:pt x="0" y="55965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3" id="13"/>
          <p:cNvSpPr/>
          <p:nvPr/>
        </p:nvSpPr>
        <p:spPr>
          <a:xfrm flipH="false" flipV="false" rot="0">
            <a:off x="10364705" y="1807266"/>
            <a:ext cx="6369173" cy="6672467"/>
          </a:xfrm>
          <a:custGeom>
            <a:avLst/>
            <a:gdLst/>
            <a:ahLst/>
            <a:cxnLst/>
            <a:rect r="r" b="b" t="t" l="l"/>
            <a:pathLst>
              <a:path h="6672467" w="6369173">
                <a:moveTo>
                  <a:pt x="0" y="0"/>
                </a:moveTo>
                <a:lnTo>
                  <a:pt x="6369173" y="0"/>
                </a:lnTo>
                <a:lnTo>
                  <a:pt x="6369173" y="6672468"/>
                </a:lnTo>
                <a:lnTo>
                  <a:pt x="0" y="667246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4" id="14"/>
          <p:cNvSpPr txBox="true"/>
          <p:nvPr/>
        </p:nvSpPr>
        <p:spPr>
          <a:xfrm rot="0">
            <a:off x="2029836" y="2831997"/>
            <a:ext cx="7945792" cy="4756356"/>
          </a:xfrm>
          <a:prstGeom prst="rect">
            <a:avLst/>
          </a:prstGeom>
        </p:spPr>
        <p:txBody>
          <a:bodyPr anchor="t" rtlCol="false" tIns="0" lIns="0" bIns="0" rIns="0">
            <a:spAutoFit/>
          </a:bodyPr>
          <a:lstStyle/>
          <a:p>
            <a:pPr algn="l">
              <a:lnSpc>
                <a:spcPts val="12389"/>
              </a:lnSpc>
            </a:pPr>
            <a:r>
              <a:rPr lang="en-US" b="true" sz="11471" spc="-401">
                <a:solidFill>
                  <a:srgbClr val="FFFFFF"/>
                </a:solidFill>
                <a:latin typeface="Gotham Heavy"/>
                <a:ea typeface="Gotham Heavy"/>
                <a:cs typeface="Gotham Heavy"/>
                <a:sym typeface="Gotham Heavy"/>
              </a:rPr>
              <a:t>THANK YOU VERY MUCH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DAGgTuKtpIE</dc:identifier>
  <dcterms:modified xsi:type="dcterms:W3CDTF">2011-08-01T06:04:30Z</dcterms:modified>
  <cp:revision>1</cp:revision>
  <dc:title>Green The Power Of Recycling Illustrated Presentation</dc:title>
</cp:coreProperties>
</file>